
<file path=[Content_Types].xml><?xml version="1.0" encoding="utf-8"?>
<Types xmlns="http://schemas.openxmlformats.org/package/2006/content-types">
  <Default Extension="png" ContentType="image/png"/>
  <Default Extension="jpeg" ContentType="image/jpeg"/>
  <Default Extension="glb" ContentType="model/gltf.binary"/>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328" r:id="rId2"/>
    <p:sldId id="286" r:id="rId3"/>
    <p:sldId id="296" r:id="rId4"/>
    <p:sldId id="319" r:id="rId5"/>
    <p:sldId id="320" r:id="rId6"/>
    <p:sldId id="321" r:id="rId7"/>
    <p:sldId id="323" r:id="rId8"/>
    <p:sldId id="302" r:id="rId9"/>
    <p:sldId id="322" r:id="rId10"/>
    <p:sldId id="294" r:id="rId11"/>
    <p:sldId id="299" r:id="rId12"/>
    <p:sldId id="300" r:id="rId13"/>
    <p:sldId id="304" r:id="rId14"/>
    <p:sldId id="324" r:id="rId15"/>
    <p:sldId id="291" r:id="rId16"/>
    <p:sldId id="289" r:id="rId17"/>
    <p:sldId id="325" r:id="rId18"/>
    <p:sldId id="326" r:id="rId19"/>
    <p:sldId id="327" r:id="rId20"/>
    <p:sldId id="290" r:id="rId21"/>
    <p:sldId id="331" r:id="rId22"/>
    <p:sldId id="329" r:id="rId23"/>
    <p:sldId id="33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86" d="100"/>
          <a:sy n="86" d="100"/>
        </p:scale>
        <p:origin x="56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7FC30E-0D11-46F8-AA91-0D24547B845F}" type="doc">
      <dgm:prSet loTypeId="urn:microsoft.com/office/officeart/2005/8/layout/hierarchy3" loCatId="hierarchy" qsTypeId="urn:microsoft.com/office/officeart/2005/8/quickstyle/simple1" qsCatId="simple" csTypeId="urn:microsoft.com/office/officeart/2005/8/colors/accent1_2" csCatId="accent1"/>
      <dgm:spPr/>
      <dgm:t>
        <a:bodyPr/>
        <a:lstStyle/>
        <a:p>
          <a:endParaRPr lang="en-IN"/>
        </a:p>
      </dgm:t>
    </dgm:pt>
    <dgm:pt modelId="{E32538C5-8635-4896-9CC0-95309619D420}">
      <dgm:prSet custT="1"/>
      <dgm:spPr/>
      <dgm:t>
        <a:bodyPr/>
        <a:lstStyle/>
        <a:p>
          <a:r>
            <a:rPr lang="en-IN" sz="1400" b="1" dirty="0">
              <a:latin typeface="Times New Roman" panose="02020603050405020304" pitchFamily="18" charset="0"/>
              <a:cs typeface="Times New Roman" panose="02020603050405020304" pitchFamily="18" charset="0"/>
            </a:rPr>
            <a:t>Technique Used – Outlier Detection</a:t>
          </a:r>
        </a:p>
      </dgm:t>
    </dgm:pt>
    <dgm:pt modelId="{D756A475-8D89-4A5C-9AFC-E35B03BF2892}" type="parTrans" cxnId="{3EE7B59B-29F5-4B45-963A-6BDD42F54EAA}">
      <dgm:prSet/>
      <dgm:spPr/>
      <dgm:t>
        <a:bodyPr/>
        <a:lstStyle/>
        <a:p>
          <a:endParaRPr lang="en-IN"/>
        </a:p>
      </dgm:t>
    </dgm:pt>
    <dgm:pt modelId="{89A97ED8-B975-40B9-AA38-3AD817D4E8D9}" type="sibTrans" cxnId="{3EE7B59B-29F5-4B45-963A-6BDD42F54EAA}">
      <dgm:prSet/>
      <dgm:spPr/>
      <dgm:t>
        <a:bodyPr/>
        <a:lstStyle/>
        <a:p>
          <a:endParaRPr lang="en-IN"/>
        </a:p>
      </dgm:t>
    </dgm:pt>
    <dgm:pt modelId="{62990C44-2915-4114-B5B7-512EFA17CF1D}">
      <dgm:prSet custT="1"/>
      <dgm:spPr/>
      <dgm:t>
        <a:bodyPr/>
        <a:lstStyle/>
        <a:p>
          <a:r>
            <a:rPr lang="en-IN" sz="1400" b="0" dirty="0">
              <a:latin typeface="Times New Roman" panose="02020603050405020304" pitchFamily="18" charset="0"/>
              <a:cs typeface="Times New Roman" panose="02020603050405020304" pitchFamily="18" charset="0"/>
            </a:rPr>
            <a:t>Percentile based outlier detection </a:t>
          </a:r>
        </a:p>
      </dgm:t>
    </dgm:pt>
    <dgm:pt modelId="{EE3129BD-34FF-417A-8DBD-6F100D6D1F3D}" type="parTrans" cxnId="{6EE6CD5C-D1E6-4BC6-BFB1-260A5623606E}">
      <dgm:prSet/>
      <dgm:spPr/>
      <dgm:t>
        <a:bodyPr/>
        <a:lstStyle/>
        <a:p>
          <a:endParaRPr lang="en-IN"/>
        </a:p>
      </dgm:t>
    </dgm:pt>
    <dgm:pt modelId="{485074EC-77D1-4BBD-B39E-03585C975D15}" type="sibTrans" cxnId="{6EE6CD5C-D1E6-4BC6-BFB1-260A5623606E}">
      <dgm:prSet/>
      <dgm:spPr/>
      <dgm:t>
        <a:bodyPr/>
        <a:lstStyle/>
        <a:p>
          <a:endParaRPr lang="en-IN"/>
        </a:p>
      </dgm:t>
    </dgm:pt>
    <dgm:pt modelId="{D2481E96-6C28-4434-B183-AEF3177F8169}">
      <dgm:prSet custT="1"/>
      <dgm:spPr/>
      <dgm:t>
        <a:bodyPr/>
        <a:lstStyle/>
        <a:p>
          <a:r>
            <a:rPr lang="en-IN" sz="1400" b="0" dirty="0">
              <a:latin typeface="Times New Roman" panose="02020603050405020304" pitchFamily="18" charset="0"/>
              <a:cs typeface="Times New Roman" panose="02020603050405020304" pitchFamily="18" charset="0"/>
            </a:rPr>
            <a:t>Inter </a:t>
          </a:r>
          <a:r>
            <a:rPr lang="en-IN" sz="1400" b="0" dirty="0" err="1">
              <a:latin typeface="Times New Roman" panose="02020603050405020304" pitchFamily="18" charset="0"/>
              <a:cs typeface="Times New Roman" panose="02020603050405020304" pitchFamily="18" charset="0"/>
            </a:rPr>
            <a:t>quertile</a:t>
          </a:r>
          <a:r>
            <a:rPr lang="en-IN" sz="1400" b="0" dirty="0">
              <a:latin typeface="Times New Roman" panose="02020603050405020304" pitchFamily="18" charset="0"/>
              <a:cs typeface="Times New Roman" panose="02020603050405020304" pitchFamily="18" charset="0"/>
            </a:rPr>
            <a:t>(IQR) range based outlier detection </a:t>
          </a:r>
        </a:p>
      </dgm:t>
    </dgm:pt>
    <dgm:pt modelId="{68116007-506C-4569-9285-FA128F0B4EED}" type="parTrans" cxnId="{5D5E40DD-F61C-4A97-8060-025E97384911}">
      <dgm:prSet/>
      <dgm:spPr/>
      <dgm:t>
        <a:bodyPr/>
        <a:lstStyle/>
        <a:p>
          <a:endParaRPr lang="en-IN"/>
        </a:p>
      </dgm:t>
    </dgm:pt>
    <dgm:pt modelId="{39CBD8E2-FFEA-49C3-9537-D02C1D4B22CE}" type="sibTrans" cxnId="{5D5E40DD-F61C-4A97-8060-025E97384911}">
      <dgm:prSet/>
      <dgm:spPr/>
      <dgm:t>
        <a:bodyPr/>
        <a:lstStyle/>
        <a:p>
          <a:endParaRPr lang="en-IN"/>
        </a:p>
      </dgm:t>
    </dgm:pt>
    <dgm:pt modelId="{4C2175EF-DAD8-40D9-98D6-B53BF52C0754}">
      <dgm:prSet custT="1"/>
      <dgm:spPr/>
      <dgm:t>
        <a:bodyPr/>
        <a:lstStyle/>
        <a:p>
          <a:r>
            <a:rPr lang="en-IN" sz="1400" b="0" dirty="0">
              <a:latin typeface="Times New Roman" panose="02020603050405020304" pitchFamily="18" charset="0"/>
              <a:cs typeface="Times New Roman" panose="02020603050405020304" pitchFamily="18" charset="0"/>
            </a:rPr>
            <a:t>Mean Absolute Deviation based outlier detection</a:t>
          </a:r>
        </a:p>
      </dgm:t>
    </dgm:pt>
    <dgm:pt modelId="{43E7CF71-81C4-4DB6-AB13-E59420B8EF15}" type="parTrans" cxnId="{DC294842-5562-4CE2-9F43-8952A317FE3D}">
      <dgm:prSet/>
      <dgm:spPr/>
      <dgm:t>
        <a:bodyPr/>
        <a:lstStyle/>
        <a:p>
          <a:endParaRPr lang="en-IN"/>
        </a:p>
      </dgm:t>
    </dgm:pt>
    <dgm:pt modelId="{0699241A-F21D-42A5-BAB0-4B370C91E846}" type="sibTrans" cxnId="{DC294842-5562-4CE2-9F43-8952A317FE3D}">
      <dgm:prSet/>
      <dgm:spPr/>
      <dgm:t>
        <a:bodyPr/>
        <a:lstStyle/>
        <a:p>
          <a:endParaRPr lang="en-IN"/>
        </a:p>
      </dgm:t>
    </dgm:pt>
    <dgm:pt modelId="{8C82E194-C045-4522-A03C-514C9EC2305C}">
      <dgm:prSet custT="1"/>
      <dgm:spPr/>
      <dgm:t>
        <a:bodyPr/>
        <a:lstStyle/>
        <a:p>
          <a:r>
            <a:rPr lang="en-IN" sz="1400" b="0" dirty="0">
              <a:latin typeface="Times New Roman" panose="02020603050405020304" pitchFamily="18" charset="0"/>
              <a:cs typeface="Times New Roman" panose="02020603050405020304" pitchFamily="18" charset="0"/>
            </a:rPr>
            <a:t>Std deviation based outlier detection </a:t>
          </a:r>
        </a:p>
      </dgm:t>
    </dgm:pt>
    <dgm:pt modelId="{9C75A450-1FB8-4D6E-8A3E-F757FDA6AECD}" type="parTrans" cxnId="{A414D54E-B4D8-4E6B-BF45-4BFC77016506}">
      <dgm:prSet/>
      <dgm:spPr/>
      <dgm:t>
        <a:bodyPr/>
        <a:lstStyle/>
        <a:p>
          <a:endParaRPr lang="en-IN"/>
        </a:p>
      </dgm:t>
    </dgm:pt>
    <dgm:pt modelId="{F5ED6923-B199-4E74-B9DE-2443E9F6A962}" type="sibTrans" cxnId="{A414D54E-B4D8-4E6B-BF45-4BFC77016506}">
      <dgm:prSet/>
      <dgm:spPr/>
      <dgm:t>
        <a:bodyPr/>
        <a:lstStyle/>
        <a:p>
          <a:endParaRPr lang="en-IN"/>
        </a:p>
      </dgm:t>
    </dgm:pt>
    <dgm:pt modelId="{78EF143A-6A65-4934-9828-BF0F8C2887DF}">
      <dgm:prSet custT="1"/>
      <dgm:spPr/>
      <dgm:t>
        <a:bodyPr/>
        <a:lstStyle/>
        <a:p>
          <a:r>
            <a:rPr lang="en-IN" sz="1400" b="0" dirty="0">
              <a:latin typeface="Times New Roman" panose="02020603050405020304" pitchFamily="18" charset="0"/>
              <a:cs typeface="Times New Roman" panose="02020603050405020304" pitchFamily="18" charset="0"/>
            </a:rPr>
            <a:t>Combination of outlier detecting algorithms  </a:t>
          </a:r>
        </a:p>
      </dgm:t>
    </dgm:pt>
    <dgm:pt modelId="{108EEAFA-6C09-4AAE-9AB2-7273628815EC}" type="parTrans" cxnId="{EDCCFB99-3322-4891-B253-173A3CC1BF0B}">
      <dgm:prSet/>
      <dgm:spPr/>
      <dgm:t>
        <a:bodyPr/>
        <a:lstStyle/>
        <a:p>
          <a:endParaRPr lang="en-IN"/>
        </a:p>
      </dgm:t>
    </dgm:pt>
    <dgm:pt modelId="{DA715857-B09D-4137-A698-A5DCB6749D7F}" type="sibTrans" cxnId="{EDCCFB99-3322-4891-B253-173A3CC1BF0B}">
      <dgm:prSet/>
      <dgm:spPr/>
      <dgm:t>
        <a:bodyPr/>
        <a:lstStyle/>
        <a:p>
          <a:endParaRPr lang="en-IN"/>
        </a:p>
      </dgm:t>
    </dgm:pt>
    <dgm:pt modelId="{273460BC-8563-403F-B35C-FDDF5D20814F}" type="pres">
      <dgm:prSet presAssocID="{FE7FC30E-0D11-46F8-AA91-0D24547B845F}" presName="diagram" presStyleCnt="0">
        <dgm:presLayoutVars>
          <dgm:chPref val="1"/>
          <dgm:dir/>
          <dgm:animOne val="branch"/>
          <dgm:animLvl val="lvl"/>
          <dgm:resizeHandles/>
        </dgm:presLayoutVars>
      </dgm:prSet>
      <dgm:spPr/>
    </dgm:pt>
    <dgm:pt modelId="{6472787E-93E2-45BD-8366-C971049715BE}" type="pres">
      <dgm:prSet presAssocID="{E32538C5-8635-4896-9CC0-95309619D420}" presName="root" presStyleCnt="0"/>
      <dgm:spPr/>
    </dgm:pt>
    <dgm:pt modelId="{731C70D9-4680-401F-9D54-28F5A7E5A044}" type="pres">
      <dgm:prSet presAssocID="{E32538C5-8635-4896-9CC0-95309619D420}" presName="rootComposite" presStyleCnt="0"/>
      <dgm:spPr/>
    </dgm:pt>
    <dgm:pt modelId="{EBB7E3FA-0242-46AD-ADD1-1EBEAA2E7200}" type="pres">
      <dgm:prSet presAssocID="{E32538C5-8635-4896-9CC0-95309619D420}" presName="rootText" presStyleLbl="node1" presStyleIdx="0" presStyleCnt="1"/>
      <dgm:spPr/>
    </dgm:pt>
    <dgm:pt modelId="{96C2E514-2D60-4246-AF1C-36FE5A5F2A36}" type="pres">
      <dgm:prSet presAssocID="{E32538C5-8635-4896-9CC0-95309619D420}" presName="rootConnector" presStyleLbl="node1" presStyleIdx="0" presStyleCnt="1"/>
      <dgm:spPr/>
    </dgm:pt>
    <dgm:pt modelId="{6C157658-840E-448D-81E4-68C8D4E80EFF}" type="pres">
      <dgm:prSet presAssocID="{E32538C5-8635-4896-9CC0-95309619D420}" presName="childShape" presStyleCnt="0"/>
      <dgm:spPr/>
    </dgm:pt>
    <dgm:pt modelId="{54E3FFC3-F264-455E-A275-3ED992ECE9B4}" type="pres">
      <dgm:prSet presAssocID="{EE3129BD-34FF-417A-8DBD-6F100D6D1F3D}" presName="Name13" presStyleLbl="parChTrans1D2" presStyleIdx="0" presStyleCnt="5"/>
      <dgm:spPr/>
    </dgm:pt>
    <dgm:pt modelId="{4095C8DE-B231-42DE-8D92-02343D3DB9F0}" type="pres">
      <dgm:prSet presAssocID="{62990C44-2915-4114-B5B7-512EFA17CF1D}" presName="childText" presStyleLbl="bgAcc1" presStyleIdx="0" presStyleCnt="5">
        <dgm:presLayoutVars>
          <dgm:bulletEnabled val="1"/>
        </dgm:presLayoutVars>
      </dgm:prSet>
      <dgm:spPr/>
    </dgm:pt>
    <dgm:pt modelId="{25C45FA4-D150-41EC-9D06-245B9A067088}" type="pres">
      <dgm:prSet presAssocID="{68116007-506C-4569-9285-FA128F0B4EED}" presName="Name13" presStyleLbl="parChTrans1D2" presStyleIdx="1" presStyleCnt="5"/>
      <dgm:spPr/>
    </dgm:pt>
    <dgm:pt modelId="{078DD04E-8B3D-40FE-867F-D2448DC3141A}" type="pres">
      <dgm:prSet presAssocID="{D2481E96-6C28-4434-B183-AEF3177F8169}" presName="childText" presStyleLbl="bgAcc1" presStyleIdx="1" presStyleCnt="5">
        <dgm:presLayoutVars>
          <dgm:bulletEnabled val="1"/>
        </dgm:presLayoutVars>
      </dgm:prSet>
      <dgm:spPr/>
    </dgm:pt>
    <dgm:pt modelId="{9AC18495-AE57-4E14-BC7C-39A5FA5115A3}" type="pres">
      <dgm:prSet presAssocID="{43E7CF71-81C4-4DB6-AB13-E59420B8EF15}" presName="Name13" presStyleLbl="parChTrans1D2" presStyleIdx="2" presStyleCnt="5"/>
      <dgm:spPr/>
    </dgm:pt>
    <dgm:pt modelId="{7D8DA537-2523-4AFB-B205-E2E6F0627982}" type="pres">
      <dgm:prSet presAssocID="{4C2175EF-DAD8-40D9-98D6-B53BF52C0754}" presName="childText" presStyleLbl="bgAcc1" presStyleIdx="2" presStyleCnt="5">
        <dgm:presLayoutVars>
          <dgm:bulletEnabled val="1"/>
        </dgm:presLayoutVars>
      </dgm:prSet>
      <dgm:spPr/>
    </dgm:pt>
    <dgm:pt modelId="{ADF65319-9DB7-49F8-985D-DCA8C7125555}" type="pres">
      <dgm:prSet presAssocID="{9C75A450-1FB8-4D6E-8A3E-F757FDA6AECD}" presName="Name13" presStyleLbl="parChTrans1D2" presStyleIdx="3" presStyleCnt="5"/>
      <dgm:spPr/>
    </dgm:pt>
    <dgm:pt modelId="{7965F75F-8A15-4B27-928C-93CC254C8436}" type="pres">
      <dgm:prSet presAssocID="{8C82E194-C045-4522-A03C-514C9EC2305C}" presName="childText" presStyleLbl="bgAcc1" presStyleIdx="3" presStyleCnt="5">
        <dgm:presLayoutVars>
          <dgm:bulletEnabled val="1"/>
        </dgm:presLayoutVars>
      </dgm:prSet>
      <dgm:spPr/>
    </dgm:pt>
    <dgm:pt modelId="{0B542BA5-F033-428F-93A7-AC4F101FF4FF}" type="pres">
      <dgm:prSet presAssocID="{108EEAFA-6C09-4AAE-9AB2-7273628815EC}" presName="Name13" presStyleLbl="parChTrans1D2" presStyleIdx="4" presStyleCnt="5"/>
      <dgm:spPr/>
    </dgm:pt>
    <dgm:pt modelId="{9D5DD15C-F08A-4B82-92B8-B642834728AC}" type="pres">
      <dgm:prSet presAssocID="{78EF143A-6A65-4934-9828-BF0F8C2887DF}" presName="childText" presStyleLbl="bgAcc1" presStyleIdx="4" presStyleCnt="5">
        <dgm:presLayoutVars>
          <dgm:bulletEnabled val="1"/>
        </dgm:presLayoutVars>
      </dgm:prSet>
      <dgm:spPr/>
    </dgm:pt>
  </dgm:ptLst>
  <dgm:cxnLst>
    <dgm:cxn modelId="{D5CBCA06-B0C7-4F3E-8F56-2CFE9858D657}" type="presOf" srcId="{E32538C5-8635-4896-9CC0-95309619D420}" destId="{EBB7E3FA-0242-46AD-ADD1-1EBEAA2E7200}" srcOrd="0" destOrd="0" presId="urn:microsoft.com/office/officeart/2005/8/layout/hierarchy3"/>
    <dgm:cxn modelId="{625FD906-93F5-4E8C-AED9-07ABCD539497}" type="presOf" srcId="{FE7FC30E-0D11-46F8-AA91-0D24547B845F}" destId="{273460BC-8563-403F-B35C-FDDF5D20814F}" srcOrd="0" destOrd="0" presId="urn:microsoft.com/office/officeart/2005/8/layout/hierarchy3"/>
    <dgm:cxn modelId="{37925507-DF8B-4084-A37D-6B19E6D60A4D}" type="presOf" srcId="{9C75A450-1FB8-4D6E-8A3E-F757FDA6AECD}" destId="{ADF65319-9DB7-49F8-985D-DCA8C7125555}" srcOrd="0" destOrd="0" presId="urn:microsoft.com/office/officeart/2005/8/layout/hierarchy3"/>
    <dgm:cxn modelId="{49636C23-9E4D-4785-8F72-7233A69FE101}" type="presOf" srcId="{EE3129BD-34FF-417A-8DBD-6F100D6D1F3D}" destId="{54E3FFC3-F264-455E-A275-3ED992ECE9B4}" srcOrd="0" destOrd="0" presId="urn:microsoft.com/office/officeart/2005/8/layout/hierarchy3"/>
    <dgm:cxn modelId="{E7D3AF2A-DAEB-488E-8358-E086764A37AF}" type="presOf" srcId="{78EF143A-6A65-4934-9828-BF0F8C2887DF}" destId="{9D5DD15C-F08A-4B82-92B8-B642834728AC}" srcOrd="0" destOrd="0" presId="urn:microsoft.com/office/officeart/2005/8/layout/hierarchy3"/>
    <dgm:cxn modelId="{6EE6CD5C-D1E6-4BC6-BFB1-260A5623606E}" srcId="{E32538C5-8635-4896-9CC0-95309619D420}" destId="{62990C44-2915-4114-B5B7-512EFA17CF1D}" srcOrd="0" destOrd="0" parTransId="{EE3129BD-34FF-417A-8DBD-6F100D6D1F3D}" sibTransId="{485074EC-77D1-4BBD-B39E-03585C975D15}"/>
    <dgm:cxn modelId="{DC294842-5562-4CE2-9F43-8952A317FE3D}" srcId="{E32538C5-8635-4896-9CC0-95309619D420}" destId="{4C2175EF-DAD8-40D9-98D6-B53BF52C0754}" srcOrd="2" destOrd="0" parTransId="{43E7CF71-81C4-4DB6-AB13-E59420B8EF15}" sibTransId="{0699241A-F21D-42A5-BAB0-4B370C91E846}"/>
    <dgm:cxn modelId="{A414D54E-B4D8-4E6B-BF45-4BFC77016506}" srcId="{E32538C5-8635-4896-9CC0-95309619D420}" destId="{8C82E194-C045-4522-A03C-514C9EC2305C}" srcOrd="3" destOrd="0" parTransId="{9C75A450-1FB8-4D6E-8A3E-F757FDA6AECD}" sibTransId="{F5ED6923-B199-4E74-B9DE-2443E9F6A962}"/>
    <dgm:cxn modelId="{2C928A71-FB62-4947-9678-275784397F90}" type="presOf" srcId="{E32538C5-8635-4896-9CC0-95309619D420}" destId="{96C2E514-2D60-4246-AF1C-36FE5A5F2A36}" srcOrd="1" destOrd="0" presId="urn:microsoft.com/office/officeart/2005/8/layout/hierarchy3"/>
    <dgm:cxn modelId="{5C036E53-A618-4721-88CC-E3563D6BC6C0}" type="presOf" srcId="{68116007-506C-4569-9285-FA128F0B4EED}" destId="{25C45FA4-D150-41EC-9D06-245B9A067088}" srcOrd="0" destOrd="0" presId="urn:microsoft.com/office/officeart/2005/8/layout/hierarchy3"/>
    <dgm:cxn modelId="{EDCCFB99-3322-4891-B253-173A3CC1BF0B}" srcId="{E32538C5-8635-4896-9CC0-95309619D420}" destId="{78EF143A-6A65-4934-9828-BF0F8C2887DF}" srcOrd="4" destOrd="0" parTransId="{108EEAFA-6C09-4AAE-9AB2-7273628815EC}" sibTransId="{DA715857-B09D-4137-A698-A5DCB6749D7F}"/>
    <dgm:cxn modelId="{3EE7B59B-29F5-4B45-963A-6BDD42F54EAA}" srcId="{FE7FC30E-0D11-46F8-AA91-0D24547B845F}" destId="{E32538C5-8635-4896-9CC0-95309619D420}" srcOrd="0" destOrd="0" parTransId="{D756A475-8D89-4A5C-9AFC-E35B03BF2892}" sibTransId="{89A97ED8-B975-40B9-AA38-3AD817D4E8D9}"/>
    <dgm:cxn modelId="{C4C9D6B3-71E1-4E43-A92B-33015CF01C1A}" type="presOf" srcId="{62990C44-2915-4114-B5B7-512EFA17CF1D}" destId="{4095C8DE-B231-42DE-8D92-02343D3DB9F0}" srcOrd="0" destOrd="0" presId="urn:microsoft.com/office/officeart/2005/8/layout/hierarchy3"/>
    <dgm:cxn modelId="{90B98FC7-3E77-4720-B1E4-A7EA0AD97854}" type="presOf" srcId="{D2481E96-6C28-4434-B183-AEF3177F8169}" destId="{078DD04E-8B3D-40FE-867F-D2448DC3141A}" srcOrd="0" destOrd="0" presId="urn:microsoft.com/office/officeart/2005/8/layout/hierarchy3"/>
    <dgm:cxn modelId="{7F6CF9D9-9346-4592-94D5-6EF975E696CC}" type="presOf" srcId="{4C2175EF-DAD8-40D9-98D6-B53BF52C0754}" destId="{7D8DA537-2523-4AFB-B205-E2E6F0627982}" srcOrd="0" destOrd="0" presId="urn:microsoft.com/office/officeart/2005/8/layout/hierarchy3"/>
    <dgm:cxn modelId="{5D5E40DD-F61C-4A97-8060-025E97384911}" srcId="{E32538C5-8635-4896-9CC0-95309619D420}" destId="{D2481E96-6C28-4434-B183-AEF3177F8169}" srcOrd="1" destOrd="0" parTransId="{68116007-506C-4569-9285-FA128F0B4EED}" sibTransId="{39CBD8E2-FFEA-49C3-9537-D02C1D4B22CE}"/>
    <dgm:cxn modelId="{08F26EEC-4CB1-4798-81F2-98F39F01F95C}" type="presOf" srcId="{8C82E194-C045-4522-A03C-514C9EC2305C}" destId="{7965F75F-8A15-4B27-928C-93CC254C8436}" srcOrd="0" destOrd="0" presId="urn:microsoft.com/office/officeart/2005/8/layout/hierarchy3"/>
    <dgm:cxn modelId="{446700FA-D60D-4464-A8E0-9ECEE125DB49}" type="presOf" srcId="{43E7CF71-81C4-4DB6-AB13-E59420B8EF15}" destId="{9AC18495-AE57-4E14-BC7C-39A5FA5115A3}" srcOrd="0" destOrd="0" presId="urn:microsoft.com/office/officeart/2005/8/layout/hierarchy3"/>
    <dgm:cxn modelId="{E89856FA-4412-4E14-9F29-18C83B5EDA0E}" type="presOf" srcId="{108EEAFA-6C09-4AAE-9AB2-7273628815EC}" destId="{0B542BA5-F033-428F-93A7-AC4F101FF4FF}" srcOrd="0" destOrd="0" presId="urn:microsoft.com/office/officeart/2005/8/layout/hierarchy3"/>
    <dgm:cxn modelId="{CAB42237-CB92-4D5C-81E9-A87EB08D6081}" type="presParOf" srcId="{273460BC-8563-403F-B35C-FDDF5D20814F}" destId="{6472787E-93E2-45BD-8366-C971049715BE}" srcOrd="0" destOrd="0" presId="urn:microsoft.com/office/officeart/2005/8/layout/hierarchy3"/>
    <dgm:cxn modelId="{7EF73785-9EB2-4CD9-AA81-D62082DB495A}" type="presParOf" srcId="{6472787E-93E2-45BD-8366-C971049715BE}" destId="{731C70D9-4680-401F-9D54-28F5A7E5A044}" srcOrd="0" destOrd="0" presId="urn:microsoft.com/office/officeart/2005/8/layout/hierarchy3"/>
    <dgm:cxn modelId="{3E562035-A02E-4F1A-B162-7AE8724FC6DE}" type="presParOf" srcId="{731C70D9-4680-401F-9D54-28F5A7E5A044}" destId="{EBB7E3FA-0242-46AD-ADD1-1EBEAA2E7200}" srcOrd="0" destOrd="0" presId="urn:microsoft.com/office/officeart/2005/8/layout/hierarchy3"/>
    <dgm:cxn modelId="{68D8E453-8D60-4244-A2B1-93B40A0DF4C0}" type="presParOf" srcId="{731C70D9-4680-401F-9D54-28F5A7E5A044}" destId="{96C2E514-2D60-4246-AF1C-36FE5A5F2A36}" srcOrd="1" destOrd="0" presId="urn:microsoft.com/office/officeart/2005/8/layout/hierarchy3"/>
    <dgm:cxn modelId="{9D28C55B-F169-49A7-9594-E12CBB305038}" type="presParOf" srcId="{6472787E-93E2-45BD-8366-C971049715BE}" destId="{6C157658-840E-448D-81E4-68C8D4E80EFF}" srcOrd="1" destOrd="0" presId="urn:microsoft.com/office/officeart/2005/8/layout/hierarchy3"/>
    <dgm:cxn modelId="{C8E2F7B0-5219-45AE-AFE8-391D47069563}" type="presParOf" srcId="{6C157658-840E-448D-81E4-68C8D4E80EFF}" destId="{54E3FFC3-F264-455E-A275-3ED992ECE9B4}" srcOrd="0" destOrd="0" presId="urn:microsoft.com/office/officeart/2005/8/layout/hierarchy3"/>
    <dgm:cxn modelId="{86EBE31D-7A7E-46B7-834D-435DA5C4837D}" type="presParOf" srcId="{6C157658-840E-448D-81E4-68C8D4E80EFF}" destId="{4095C8DE-B231-42DE-8D92-02343D3DB9F0}" srcOrd="1" destOrd="0" presId="urn:microsoft.com/office/officeart/2005/8/layout/hierarchy3"/>
    <dgm:cxn modelId="{036CA9AC-55E2-4565-B1C2-96CB326E3303}" type="presParOf" srcId="{6C157658-840E-448D-81E4-68C8D4E80EFF}" destId="{25C45FA4-D150-41EC-9D06-245B9A067088}" srcOrd="2" destOrd="0" presId="urn:microsoft.com/office/officeart/2005/8/layout/hierarchy3"/>
    <dgm:cxn modelId="{1FB99A9F-6DDA-4C43-B9B2-65B709C74D5F}" type="presParOf" srcId="{6C157658-840E-448D-81E4-68C8D4E80EFF}" destId="{078DD04E-8B3D-40FE-867F-D2448DC3141A}" srcOrd="3" destOrd="0" presId="urn:microsoft.com/office/officeart/2005/8/layout/hierarchy3"/>
    <dgm:cxn modelId="{865F3954-3DF5-495A-B00F-DD8613D8332E}" type="presParOf" srcId="{6C157658-840E-448D-81E4-68C8D4E80EFF}" destId="{9AC18495-AE57-4E14-BC7C-39A5FA5115A3}" srcOrd="4" destOrd="0" presId="urn:microsoft.com/office/officeart/2005/8/layout/hierarchy3"/>
    <dgm:cxn modelId="{7D69E50B-3777-49D3-AA1C-E9D7038D7AF5}" type="presParOf" srcId="{6C157658-840E-448D-81E4-68C8D4E80EFF}" destId="{7D8DA537-2523-4AFB-B205-E2E6F0627982}" srcOrd="5" destOrd="0" presId="urn:microsoft.com/office/officeart/2005/8/layout/hierarchy3"/>
    <dgm:cxn modelId="{EB1545BD-8978-49BA-9D2C-FDC8416D8DD6}" type="presParOf" srcId="{6C157658-840E-448D-81E4-68C8D4E80EFF}" destId="{ADF65319-9DB7-49F8-985D-DCA8C7125555}" srcOrd="6" destOrd="0" presId="urn:microsoft.com/office/officeart/2005/8/layout/hierarchy3"/>
    <dgm:cxn modelId="{449B5937-27EB-4F8D-9A81-BAA10D7A2AE3}" type="presParOf" srcId="{6C157658-840E-448D-81E4-68C8D4E80EFF}" destId="{7965F75F-8A15-4B27-928C-93CC254C8436}" srcOrd="7" destOrd="0" presId="urn:microsoft.com/office/officeart/2005/8/layout/hierarchy3"/>
    <dgm:cxn modelId="{AA250A75-A8B5-4105-B2F8-E882C83418A7}" type="presParOf" srcId="{6C157658-840E-448D-81E4-68C8D4E80EFF}" destId="{0B542BA5-F033-428F-93A7-AC4F101FF4FF}" srcOrd="8" destOrd="0" presId="urn:microsoft.com/office/officeart/2005/8/layout/hierarchy3"/>
    <dgm:cxn modelId="{AC3D5831-37AE-4BD9-8969-6ECD0BE5B179}" type="presParOf" srcId="{6C157658-840E-448D-81E4-68C8D4E80EFF}" destId="{9D5DD15C-F08A-4B82-92B8-B642834728AC}" srcOrd="9"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5F8ABE-FB0C-43E1-8AC9-AA23CBCA632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1872A25B-F7A1-42DF-9635-85FAFD3287B2}">
      <dgm:prSet/>
      <dgm:spPr/>
      <dgm:t>
        <a:bodyPr/>
        <a:lstStyle/>
        <a:p>
          <a:r>
            <a:rPr lang="en-IN"/>
            <a:t>Technique Used</a:t>
          </a:r>
        </a:p>
      </dgm:t>
    </dgm:pt>
    <dgm:pt modelId="{8FD7AC31-0185-42CB-BE31-9F875FD2801A}" type="parTrans" cxnId="{57F7F3D9-DADB-45B2-A265-700D60C6F079}">
      <dgm:prSet/>
      <dgm:spPr/>
      <dgm:t>
        <a:bodyPr/>
        <a:lstStyle/>
        <a:p>
          <a:endParaRPr lang="en-IN"/>
        </a:p>
      </dgm:t>
    </dgm:pt>
    <dgm:pt modelId="{7143DF00-CAFE-4571-A3A8-8B84814DCF62}" type="sibTrans" cxnId="{57F7F3D9-DADB-45B2-A265-700D60C6F079}">
      <dgm:prSet/>
      <dgm:spPr/>
      <dgm:t>
        <a:bodyPr/>
        <a:lstStyle/>
        <a:p>
          <a:endParaRPr lang="en-IN"/>
        </a:p>
      </dgm:t>
    </dgm:pt>
    <dgm:pt modelId="{5DCC82E3-3BB6-4735-BA73-F397CC316B5C}">
      <dgm:prSet/>
      <dgm:spPr/>
      <dgm:t>
        <a:bodyPr/>
        <a:lstStyle/>
        <a:p>
          <a:r>
            <a:rPr lang="en-IN"/>
            <a:t>Correlation Plot</a:t>
          </a:r>
        </a:p>
      </dgm:t>
    </dgm:pt>
    <dgm:pt modelId="{A498712D-36A7-47F3-A895-D1A762EDBE64}" type="parTrans" cxnId="{784C5366-64C1-4652-8EB5-B20241EB5E7A}">
      <dgm:prSet/>
      <dgm:spPr/>
      <dgm:t>
        <a:bodyPr/>
        <a:lstStyle/>
        <a:p>
          <a:endParaRPr lang="en-IN"/>
        </a:p>
      </dgm:t>
    </dgm:pt>
    <dgm:pt modelId="{775471A9-2D7E-4850-8590-641B6E3441AC}" type="sibTrans" cxnId="{784C5366-64C1-4652-8EB5-B20241EB5E7A}">
      <dgm:prSet/>
      <dgm:spPr/>
      <dgm:t>
        <a:bodyPr/>
        <a:lstStyle/>
        <a:p>
          <a:endParaRPr lang="en-IN"/>
        </a:p>
      </dgm:t>
    </dgm:pt>
    <dgm:pt modelId="{CCA22301-FB5E-4EAF-BEC9-CA41E616E1CE}">
      <dgm:prSet/>
      <dgm:spPr/>
      <dgm:t>
        <a:bodyPr/>
        <a:lstStyle/>
        <a:p>
          <a:r>
            <a:rPr lang="en-IN" dirty="0"/>
            <a:t>OLS Regression Report</a:t>
          </a:r>
        </a:p>
      </dgm:t>
    </dgm:pt>
    <dgm:pt modelId="{DE98D114-113E-4881-B412-B3F26551C7EA}" type="parTrans" cxnId="{42936C85-40D4-4EF8-A4C2-42F232044D45}">
      <dgm:prSet/>
      <dgm:spPr/>
      <dgm:t>
        <a:bodyPr/>
        <a:lstStyle/>
        <a:p>
          <a:endParaRPr lang="en-IN"/>
        </a:p>
      </dgm:t>
    </dgm:pt>
    <dgm:pt modelId="{9EA78058-2F32-4053-8794-707F40F60914}" type="sibTrans" cxnId="{42936C85-40D4-4EF8-A4C2-42F232044D45}">
      <dgm:prSet/>
      <dgm:spPr/>
      <dgm:t>
        <a:bodyPr/>
        <a:lstStyle/>
        <a:p>
          <a:endParaRPr lang="en-IN"/>
        </a:p>
      </dgm:t>
    </dgm:pt>
    <dgm:pt modelId="{693CE702-050A-477D-93F2-2378D55C08FB}">
      <dgm:prSet/>
      <dgm:spPr/>
      <dgm:t>
        <a:bodyPr/>
        <a:lstStyle/>
        <a:p>
          <a:r>
            <a:rPr lang="en-IN"/>
            <a:t>Feature Importance</a:t>
          </a:r>
        </a:p>
      </dgm:t>
    </dgm:pt>
    <dgm:pt modelId="{F0BAA0F9-427E-4EE4-AFD6-6286C3BEBB32}" type="parTrans" cxnId="{21944AC7-B150-444E-BD46-D0E5BDBFE8B1}">
      <dgm:prSet/>
      <dgm:spPr/>
      <dgm:t>
        <a:bodyPr/>
        <a:lstStyle/>
        <a:p>
          <a:endParaRPr lang="en-IN"/>
        </a:p>
      </dgm:t>
    </dgm:pt>
    <dgm:pt modelId="{0F0D157C-873A-46B3-8694-A008AF8D3090}" type="sibTrans" cxnId="{21944AC7-B150-444E-BD46-D0E5BDBFE8B1}">
      <dgm:prSet/>
      <dgm:spPr/>
      <dgm:t>
        <a:bodyPr/>
        <a:lstStyle/>
        <a:p>
          <a:endParaRPr lang="en-IN"/>
        </a:p>
      </dgm:t>
    </dgm:pt>
    <dgm:pt modelId="{09AE92A7-03E7-49F4-8D59-3C056593106B}" type="pres">
      <dgm:prSet presAssocID="{535F8ABE-FB0C-43E1-8AC9-AA23CBCA632D}" presName="hierChild1" presStyleCnt="0">
        <dgm:presLayoutVars>
          <dgm:orgChart val="1"/>
          <dgm:chPref val="1"/>
          <dgm:dir/>
          <dgm:animOne val="branch"/>
          <dgm:animLvl val="lvl"/>
          <dgm:resizeHandles/>
        </dgm:presLayoutVars>
      </dgm:prSet>
      <dgm:spPr/>
    </dgm:pt>
    <dgm:pt modelId="{0C85D080-865D-4320-B4D9-AFFB24BF0D00}" type="pres">
      <dgm:prSet presAssocID="{1872A25B-F7A1-42DF-9635-85FAFD3287B2}" presName="hierRoot1" presStyleCnt="0">
        <dgm:presLayoutVars>
          <dgm:hierBranch val="init"/>
        </dgm:presLayoutVars>
      </dgm:prSet>
      <dgm:spPr/>
    </dgm:pt>
    <dgm:pt modelId="{8B156D8E-A927-4143-B7C8-6E406C359E77}" type="pres">
      <dgm:prSet presAssocID="{1872A25B-F7A1-42DF-9635-85FAFD3287B2}" presName="rootComposite1" presStyleCnt="0"/>
      <dgm:spPr/>
    </dgm:pt>
    <dgm:pt modelId="{82C48EBA-1FC3-453C-94E0-E4C82FCCCCAC}" type="pres">
      <dgm:prSet presAssocID="{1872A25B-F7A1-42DF-9635-85FAFD3287B2}" presName="rootText1" presStyleLbl="node0" presStyleIdx="0" presStyleCnt="1">
        <dgm:presLayoutVars>
          <dgm:chPref val="3"/>
        </dgm:presLayoutVars>
      </dgm:prSet>
      <dgm:spPr/>
    </dgm:pt>
    <dgm:pt modelId="{3A4D4834-428A-4E4A-9B2D-3E82CE18473E}" type="pres">
      <dgm:prSet presAssocID="{1872A25B-F7A1-42DF-9635-85FAFD3287B2}" presName="rootConnector1" presStyleLbl="node1" presStyleIdx="0" presStyleCnt="0"/>
      <dgm:spPr/>
    </dgm:pt>
    <dgm:pt modelId="{4949B651-5B50-4DA3-A566-C318359F5CF9}" type="pres">
      <dgm:prSet presAssocID="{1872A25B-F7A1-42DF-9635-85FAFD3287B2}" presName="hierChild2" presStyleCnt="0"/>
      <dgm:spPr/>
    </dgm:pt>
    <dgm:pt modelId="{E195A46E-3533-46EC-B360-77CA07F25712}" type="pres">
      <dgm:prSet presAssocID="{A498712D-36A7-47F3-A895-D1A762EDBE64}" presName="Name37" presStyleLbl="parChTrans1D2" presStyleIdx="0" presStyleCnt="3"/>
      <dgm:spPr/>
    </dgm:pt>
    <dgm:pt modelId="{4A42A765-B4C2-44AF-AC72-517EA342B048}" type="pres">
      <dgm:prSet presAssocID="{5DCC82E3-3BB6-4735-BA73-F397CC316B5C}" presName="hierRoot2" presStyleCnt="0">
        <dgm:presLayoutVars>
          <dgm:hierBranch val="init"/>
        </dgm:presLayoutVars>
      </dgm:prSet>
      <dgm:spPr/>
    </dgm:pt>
    <dgm:pt modelId="{61D3B446-DC8F-405F-9824-8A81A842045B}" type="pres">
      <dgm:prSet presAssocID="{5DCC82E3-3BB6-4735-BA73-F397CC316B5C}" presName="rootComposite" presStyleCnt="0"/>
      <dgm:spPr/>
    </dgm:pt>
    <dgm:pt modelId="{7B721CCB-2F05-498E-BDF9-B263D266F054}" type="pres">
      <dgm:prSet presAssocID="{5DCC82E3-3BB6-4735-BA73-F397CC316B5C}" presName="rootText" presStyleLbl="node2" presStyleIdx="0" presStyleCnt="3">
        <dgm:presLayoutVars>
          <dgm:chPref val="3"/>
        </dgm:presLayoutVars>
      </dgm:prSet>
      <dgm:spPr/>
    </dgm:pt>
    <dgm:pt modelId="{2625C0D3-369E-4931-988C-99253A835400}" type="pres">
      <dgm:prSet presAssocID="{5DCC82E3-3BB6-4735-BA73-F397CC316B5C}" presName="rootConnector" presStyleLbl="node2" presStyleIdx="0" presStyleCnt="3"/>
      <dgm:spPr/>
    </dgm:pt>
    <dgm:pt modelId="{CEC891DD-6D04-48B8-B772-351BDE748A33}" type="pres">
      <dgm:prSet presAssocID="{5DCC82E3-3BB6-4735-BA73-F397CC316B5C}" presName="hierChild4" presStyleCnt="0"/>
      <dgm:spPr/>
    </dgm:pt>
    <dgm:pt modelId="{641413F5-A9D7-4C0D-BE6D-E48032E8E35D}" type="pres">
      <dgm:prSet presAssocID="{5DCC82E3-3BB6-4735-BA73-F397CC316B5C}" presName="hierChild5" presStyleCnt="0"/>
      <dgm:spPr/>
    </dgm:pt>
    <dgm:pt modelId="{5D43DA6B-B8A6-421B-87DE-0ACBF7470482}" type="pres">
      <dgm:prSet presAssocID="{DE98D114-113E-4881-B412-B3F26551C7EA}" presName="Name37" presStyleLbl="parChTrans1D2" presStyleIdx="1" presStyleCnt="3"/>
      <dgm:spPr/>
    </dgm:pt>
    <dgm:pt modelId="{A6F48A52-A529-4BD5-A7D1-7E6D818F1410}" type="pres">
      <dgm:prSet presAssocID="{CCA22301-FB5E-4EAF-BEC9-CA41E616E1CE}" presName="hierRoot2" presStyleCnt="0">
        <dgm:presLayoutVars>
          <dgm:hierBranch val="init"/>
        </dgm:presLayoutVars>
      </dgm:prSet>
      <dgm:spPr/>
    </dgm:pt>
    <dgm:pt modelId="{0F581CEC-6463-4168-92E4-5FD82386DEEC}" type="pres">
      <dgm:prSet presAssocID="{CCA22301-FB5E-4EAF-BEC9-CA41E616E1CE}" presName="rootComposite" presStyleCnt="0"/>
      <dgm:spPr/>
    </dgm:pt>
    <dgm:pt modelId="{3B8D5441-D55E-4C96-9006-31A1FA10817B}" type="pres">
      <dgm:prSet presAssocID="{CCA22301-FB5E-4EAF-BEC9-CA41E616E1CE}" presName="rootText" presStyleLbl="node2" presStyleIdx="1" presStyleCnt="3">
        <dgm:presLayoutVars>
          <dgm:chPref val="3"/>
        </dgm:presLayoutVars>
      </dgm:prSet>
      <dgm:spPr/>
    </dgm:pt>
    <dgm:pt modelId="{6B9D1B49-F6E2-452D-8E5E-74E091908D74}" type="pres">
      <dgm:prSet presAssocID="{CCA22301-FB5E-4EAF-BEC9-CA41E616E1CE}" presName="rootConnector" presStyleLbl="node2" presStyleIdx="1" presStyleCnt="3"/>
      <dgm:spPr/>
    </dgm:pt>
    <dgm:pt modelId="{9ED4950A-9EBE-44B0-BC9E-3A143086C263}" type="pres">
      <dgm:prSet presAssocID="{CCA22301-FB5E-4EAF-BEC9-CA41E616E1CE}" presName="hierChild4" presStyleCnt="0"/>
      <dgm:spPr/>
    </dgm:pt>
    <dgm:pt modelId="{62ED25CD-6695-481D-AF86-3ADF402444BA}" type="pres">
      <dgm:prSet presAssocID="{CCA22301-FB5E-4EAF-BEC9-CA41E616E1CE}" presName="hierChild5" presStyleCnt="0"/>
      <dgm:spPr/>
    </dgm:pt>
    <dgm:pt modelId="{2EDCC83B-89F3-4675-A422-422135D30F53}" type="pres">
      <dgm:prSet presAssocID="{F0BAA0F9-427E-4EE4-AFD6-6286C3BEBB32}" presName="Name37" presStyleLbl="parChTrans1D2" presStyleIdx="2" presStyleCnt="3"/>
      <dgm:spPr/>
    </dgm:pt>
    <dgm:pt modelId="{37C5C104-5A20-40C4-815B-5B1FDBE340E6}" type="pres">
      <dgm:prSet presAssocID="{693CE702-050A-477D-93F2-2378D55C08FB}" presName="hierRoot2" presStyleCnt="0">
        <dgm:presLayoutVars>
          <dgm:hierBranch val="init"/>
        </dgm:presLayoutVars>
      </dgm:prSet>
      <dgm:spPr/>
    </dgm:pt>
    <dgm:pt modelId="{605B9028-9A74-4C00-8CE8-320680941AD7}" type="pres">
      <dgm:prSet presAssocID="{693CE702-050A-477D-93F2-2378D55C08FB}" presName="rootComposite" presStyleCnt="0"/>
      <dgm:spPr/>
    </dgm:pt>
    <dgm:pt modelId="{4558E509-8A3C-4138-9484-8140A08A2780}" type="pres">
      <dgm:prSet presAssocID="{693CE702-050A-477D-93F2-2378D55C08FB}" presName="rootText" presStyleLbl="node2" presStyleIdx="2" presStyleCnt="3">
        <dgm:presLayoutVars>
          <dgm:chPref val="3"/>
        </dgm:presLayoutVars>
      </dgm:prSet>
      <dgm:spPr/>
    </dgm:pt>
    <dgm:pt modelId="{B570F7F5-B45D-45FE-B407-A4864E81E83F}" type="pres">
      <dgm:prSet presAssocID="{693CE702-050A-477D-93F2-2378D55C08FB}" presName="rootConnector" presStyleLbl="node2" presStyleIdx="2" presStyleCnt="3"/>
      <dgm:spPr/>
    </dgm:pt>
    <dgm:pt modelId="{DEF7F5BA-872C-4785-A892-174D4E0F0840}" type="pres">
      <dgm:prSet presAssocID="{693CE702-050A-477D-93F2-2378D55C08FB}" presName="hierChild4" presStyleCnt="0"/>
      <dgm:spPr/>
    </dgm:pt>
    <dgm:pt modelId="{95CFE7AA-C93A-40CF-849C-A1A59BAE47B3}" type="pres">
      <dgm:prSet presAssocID="{693CE702-050A-477D-93F2-2378D55C08FB}" presName="hierChild5" presStyleCnt="0"/>
      <dgm:spPr/>
    </dgm:pt>
    <dgm:pt modelId="{7273C199-6688-453B-A1E0-5EB887AFA4A2}" type="pres">
      <dgm:prSet presAssocID="{1872A25B-F7A1-42DF-9635-85FAFD3287B2}" presName="hierChild3" presStyleCnt="0"/>
      <dgm:spPr/>
    </dgm:pt>
  </dgm:ptLst>
  <dgm:cxnLst>
    <dgm:cxn modelId="{6105A406-65D2-4E55-9236-78F30881FB2D}" type="presOf" srcId="{1872A25B-F7A1-42DF-9635-85FAFD3287B2}" destId="{3A4D4834-428A-4E4A-9B2D-3E82CE18473E}" srcOrd="1" destOrd="0" presId="urn:microsoft.com/office/officeart/2005/8/layout/orgChart1"/>
    <dgm:cxn modelId="{B532D020-5D17-4379-9FCB-5083A4CC6350}" type="presOf" srcId="{CCA22301-FB5E-4EAF-BEC9-CA41E616E1CE}" destId="{3B8D5441-D55E-4C96-9006-31A1FA10817B}" srcOrd="0" destOrd="0" presId="urn:microsoft.com/office/officeart/2005/8/layout/orgChart1"/>
    <dgm:cxn modelId="{D316575C-719A-4E88-9C6C-304C7D76C034}" type="presOf" srcId="{535F8ABE-FB0C-43E1-8AC9-AA23CBCA632D}" destId="{09AE92A7-03E7-49F4-8D59-3C056593106B}" srcOrd="0" destOrd="0" presId="urn:microsoft.com/office/officeart/2005/8/layout/orgChart1"/>
    <dgm:cxn modelId="{BA3ADB41-24DC-4383-BA92-A03F25DEE141}" type="presOf" srcId="{DE98D114-113E-4881-B412-B3F26551C7EA}" destId="{5D43DA6B-B8A6-421B-87DE-0ACBF7470482}" srcOrd="0" destOrd="0" presId="urn:microsoft.com/office/officeart/2005/8/layout/orgChart1"/>
    <dgm:cxn modelId="{784C5366-64C1-4652-8EB5-B20241EB5E7A}" srcId="{1872A25B-F7A1-42DF-9635-85FAFD3287B2}" destId="{5DCC82E3-3BB6-4735-BA73-F397CC316B5C}" srcOrd="0" destOrd="0" parTransId="{A498712D-36A7-47F3-A895-D1A762EDBE64}" sibTransId="{775471A9-2D7E-4850-8590-641B6E3441AC}"/>
    <dgm:cxn modelId="{E394EE55-6659-4652-A66E-86A87F8465FC}" type="presOf" srcId="{5DCC82E3-3BB6-4735-BA73-F397CC316B5C}" destId="{2625C0D3-369E-4931-988C-99253A835400}" srcOrd="1" destOrd="0" presId="urn:microsoft.com/office/officeart/2005/8/layout/orgChart1"/>
    <dgm:cxn modelId="{BD409A7A-DA2E-44C3-A942-8EAE6080C8C4}" type="presOf" srcId="{693CE702-050A-477D-93F2-2378D55C08FB}" destId="{4558E509-8A3C-4138-9484-8140A08A2780}" srcOrd="0" destOrd="0" presId="urn:microsoft.com/office/officeart/2005/8/layout/orgChart1"/>
    <dgm:cxn modelId="{42936C85-40D4-4EF8-A4C2-42F232044D45}" srcId="{1872A25B-F7A1-42DF-9635-85FAFD3287B2}" destId="{CCA22301-FB5E-4EAF-BEC9-CA41E616E1CE}" srcOrd="1" destOrd="0" parTransId="{DE98D114-113E-4881-B412-B3F26551C7EA}" sibTransId="{9EA78058-2F32-4053-8794-707F40F60914}"/>
    <dgm:cxn modelId="{735801B3-5AE8-4332-B3EF-B5B0FE372B05}" type="presOf" srcId="{693CE702-050A-477D-93F2-2378D55C08FB}" destId="{B570F7F5-B45D-45FE-B407-A4864E81E83F}" srcOrd="1" destOrd="0" presId="urn:microsoft.com/office/officeart/2005/8/layout/orgChart1"/>
    <dgm:cxn modelId="{21944AC7-B150-444E-BD46-D0E5BDBFE8B1}" srcId="{1872A25B-F7A1-42DF-9635-85FAFD3287B2}" destId="{693CE702-050A-477D-93F2-2378D55C08FB}" srcOrd="2" destOrd="0" parTransId="{F0BAA0F9-427E-4EE4-AFD6-6286C3BEBB32}" sibTransId="{0F0D157C-873A-46B3-8694-A008AF8D3090}"/>
    <dgm:cxn modelId="{57F7F3D9-DADB-45B2-A265-700D60C6F079}" srcId="{535F8ABE-FB0C-43E1-8AC9-AA23CBCA632D}" destId="{1872A25B-F7A1-42DF-9635-85FAFD3287B2}" srcOrd="0" destOrd="0" parTransId="{8FD7AC31-0185-42CB-BE31-9F875FD2801A}" sibTransId="{7143DF00-CAFE-4571-A3A8-8B84814DCF62}"/>
    <dgm:cxn modelId="{83AFECDD-E13E-4D5E-8D89-D0CE7FF071C9}" type="presOf" srcId="{5DCC82E3-3BB6-4735-BA73-F397CC316B5C}" destId="{7B721CCB-2F05-498E-BDF9-B263D266F054}" srcOrd="0" destOrd="0" presId="urn:microsoft.com/office/officeart/2005/8/layout/orgChart1"/>
    <dgm:cxn modelId="{F0E36FE3-60D4-4C71-9605-C7A231449BD7}" type="presOf" srcId="{F0BAA0F9-427E-4EE4-AFD6-6286C3BEBB32}" destId="{2EDCC83B-89F3-4675-A422-422135D30F53}" srcOrd="0" destOrd="0" presId="urn:microsoft.com/office/officeart/2005/8/layout/orgChart1"/>
    <dgm:cxn modelId="{E416AAE5-0789-4AB8-B9BB-2CC0F3B1A079}" type="presOf" srcId="{A498712D-36A7-47F3-A895-D1A762EDBE64}" destId="{E195A46E-3533-46EC-B360-77CA07F25712}" srcOrd="0" destOrd="0" presId="urn:microsoft.com/office/officeart/2005/8/layout/orgChart1"/>
    <dgm:cxn modelId="{8D7BCEE8-E3EA-45BB-859C-74836C7E6225}" type="presOf" srcId="{CCA22301-FB5E-4EAF-BEC9-CA41E616E1CE}" destId="{6B9D1B49-F6E2-452D-8E5E-74E091908D74}" srcOrd="1" destOrd="0" presId="urn:microsoft.com/office/officeart/2005/8/layout/orgChart1"/>
    <dgm:cxn modelId="{2DA977F1-669C-4A58-B7E9-5FA0C2BDB3B8}" type="presOf" srcId="{1872A25B-F7A1-42DF-9635-85FAFD3287B2}" destId="{82C48EBA-1FC3-453C-94E0-E4C82FCCCCAC}" srcOrd="0" destOrd="0" presId="urn:microsoft.com/office/officeart/2005/8/layout/orgChart1"/>
    <dgm:cxn modelId="{5EE1679F-AD1F-407F-B8D1-09B4FBA5AA02}" type="presParOf" srcId="{09AE92A7-03E7-49F4-8D59-3C056593106B}" destId="{0C85D080-865D-4320-B4D9-AFFB24BF0D00}" srcOrd="0" destOrd="0" presId="urn:microsoft.com/office/officeart/2005/8/layout/orgChart1"/>
    <dgm:cxn modelId="{3CE848F1-06FB-40D2-B2AF-03378A18FAEB}" type="presParOf" srcId="{0C85D080-865D-4320-B4D9-AFFB24BF0D00}" destId="{8B156D8E-A927-4143-B7C8-6E406C359E77}" srcOrd="0" destOrd="0" presId="urn:microsoft.com/office/officeart/2005/8/layout/orgChart1"/>
    <dgm:cxn modelId="{06AB1981-E25F-4575-9755-B10D11868D7E}" type="presParOf" srcId="{8B156D8E-A927-4143-B7C8-6E406C359E77}" destId="{82C48EBA-1FC3-453C-94E0-E4C82FCCCCAC}" srcOrd="0" destOrd="0" presId="urn:microsoft.com/office/officeart/2005/8/layout/orgChart1"/>
    <dgm:cxn modelId="{73AA4BB9-2A82-42D2-90B7-D031A3777041}" type="presParOf" srcId="{8B156D8E-A927-4143-B7C8-6E406C359E77}" destId="{3A4D4834-428A-4E4A-9B2D-3E82CE18473E}" srcOrd="1" destOrd="0" presId="urn:microsoft.com/office/officeart/2005/8/layout/orgChart1"/>
    <dgm:cxn modelId="{8395E620-8EA4-4D58-B6AD-22CDA5EC72D7}" type="presParOf" srcId="{0C85D080-865D-4320-B4D9-AFFB24BF0D00}" destId="{4949B651-5B50-4DA3-A566-C318359F5CF9}" srcOrd="1" destOrd="0" presId="urn:microsoft.com/office/officeart/2005/8/layout/orgChart1"/>
    <dgm:cxn modelId="{16F7EAFA-0196-49EF-83E5-E07649A0575B}" type="presParOf" srcId="{4949B651-5B50-4DA3-A566-C318359F5CF9}" destId="{E195A46E-3533-46EC-B360-77CA07F25712}" srcOrd="0" destOrd="0" presId="urn:microsoft.com/office/officeart/2005/8/layout/orgChart1"/>
    <dgm:cxn modelId="{5A8AEC47-3239-4F00-8BB7-3A33DBC22C91}" type="presParOf" srcId="{4949B651-5B50-4DA3-A566-C318359F5CF9}" destId="{4A42A765-B4C2-44AF-AC72-517EA342B048}" srcOrd="1" destOrd="0" presId="urn:microsoft.com/office/officeart/2005/8/layout/orgChart1"/>
    <dgm:cxn modelId="{2FDEED3A-1577-4607-9727-6269A29E1859}" type="presParOf" srcId="{4A42A765-B4C2-44AF-AC72-517EA342B048}" destId="{61D3B446-DC8F-405F-9824-8A81A842045B}" srcOrd="0" destOrd="0" presId="urn:microsoft.com/office/officeart/2005/8/layout/orgChart1"/>
    <dgm:cxn modelId="{0857F989-052E-42C2-AD3B-78EB2BBC2969}" type="presParOf" srcId="{61D3B446-DC8F-405F-9824-8A81A842045B}" destId="{7B721CCB-2F05-498E-BDF9-B263D266F054}" srcOrd="0" destOrd="0" presId="urn:microsoft.com/office/officeart/2005/8/layout/orgChart1"/>
    <dgm:cxn modelId="{C4B55A9A-633C-453C-AD7D-248E7047D176}" type="presParOf" srcId="{61D3B446-DC8F-405F-9824-8A81A842045B}" destId="{2625C0D3-369E-4931-988C-99253A835400}" srcOrd="1" destOrd="0" presId="urn:microsoft.com/office/officeart/2005/8/layout/orgChart1"/>
    <dgm:cxn modelId="{2B8B4D01-142A-4DB7-95C6-F75497CAB8E5}" type="presParOf" srcId="{4A42A765-B4C2-44AF-AC72-517EA342B048}" destId="{CEC891DD-6D04-48B8-B772-351BDE748A33}" srcOrd="1" destOrd="0" presId="urn:microsoft.com/office/officeart/2005/8/layout/orgChart1"/>
    <dgm:cxn modelId="{5B27D561-D740-486C-B8A1-FC1AB5795E39}" type="presParOf" srcId="{4A42A765-B4C2-44AF-AC72-517EA342B048}" destId="{641413F5-A9D7-4C0D-BE6D-E48032E8E35D}" srcOrd="2" destOrd="0" presId="urn:microsoft.com/office/officeart/2005/8/layout/orgChart1"/>
    <dgm:cxn modelId="{22D957E4-3274-4125-904B-F99D516E8E6D}" type="presParOf" srcId="{4949B651-5B50-4DA3-A566-C318359F5CF9}" destId="{5D43DA6B-B8A6-421B-87DE-0ACBF7470482}" srcOrd="2" destOrd="0" presId="urn:microsoft.com/office/officeart/2005/8/layout/orgChart1"/>
    <dgm:cxn modelId="{4F52E46A-808B-4725-8A4F-89DFA60A5819}" type="presParOf" srcId="{4949B651-5B50-4DA3-A566-C318359F5CF9}" destId="{A6F48A52-A529-4BD5-A7D1-7E6D818F1410}" srcOrd="3" destOrd="0" presId="urn:microsoft.com/office/officeart/2005/8/layout/orgChart1"/>
    <dgm:cxn modelId="{E823BB0B-0B94-4371-89FB-7A8B7F678B4F}" type="presParOf" srcId="{A6F48A52-A529-4BD5-A7D1-7E6D818F1410}" destId="{0F581CEC-6463-4168-92E4-5FD82386DEEC}" srcOrd="0" destOrd="0" presId="urn:microsoft.com/office/officeart/2005/8/layout/orgChart1"/>
    <dgm:cxn modelId="{7123A926-2F33-4B9D-819F-D2E62E92B91F}" type="presParOf" srcId="{0F581CEC-6463-4168-92E4-5FD82386DEEC}" destId="{3B8D5441-D55E-4C96-9006-31A1FA10817B}" srcOrd="0" destOrd="0" presId="urn:microsoft.com/office/officeart/2005/8/layout/orgChart1"/>
    <dgm:cxn modelId="{2F071EDD-7766-41C2-861B-4D932961A223}" type="presParOf" srcId="{0F581CEC-6463-4168-92E4-5FD82386DEEC}" destId="{6B9D1B49-F6E2-452D-8E5E-74E091908D74}" srcOrd="1" destOrd="0" presId="urn:microsoft.com/office/officeart/2005/8/layout/orgChart1"/>
    <dgm:cxn modelId="{554040AD-14B4-4350-9B1B-0CF4D162AE72}" type="presParOf" srcId="{A6F48A52-A529-4BD5-A7D1-7E6D818F1410}" destId="{9ED4950A-9EBE-44B0-BC9E-3A143086C263}" srcOrd="1" destOrd="0" presId="urn:microsoft.com/office/officeart/2005/8/layout/orgChart1"/>
    <dgm:cxn modelId="{1FD9DE57-F902-40DC-A7EF-854B76FC336A}" type="presParOf" srcId="{A6F48A52-A529-4BD5-A7D1-7E6D818F1410}" destId="{62ED25CD-6695-481D-AF86-3ADF402444BA}" srcOrd="2" destOrd="0" presId="urn:microsoft.com/office/officeart/2005/8/layout/orgChart1"/>
    <dgm:cxn modelId="{CBD0B1A5-DFE9-4366-8272-EB3C9054F8E8}" type="presParOf" srcId="{4949B651-5B50-4DA3-A566-C318359F5CF9}" destId="{2EDCC83B-89F3-4675-A422-422135D30F53}" srcOrd="4" destOrd="0" presId="urn:microsoft.com/office/officeart/2005/8/layout/orgChart1"/>
    <dgm:cxn modelId="{41F80D96-E667-4DF9-8950-5A7CC518DC3F}" type="presParOf" srcId="{4949B651-5B50-4DA3-A566-C318359F5CF9}" destId="{37C5C104-5A20-40C4-815B-5B1FDBE340E6}" srcOrd="5" destOrd="0" presId="urn:microsoft.com/office/officeart/2005/8/layout/orgChart1"/>
    <dgm:cxn modelId="{45E5E4C1-1013-4889-BF90-707542DB841E}" type="presParOf" srcId="{37C5C104-5A20-40C4-815B-5B1FDBE340E6}" destId="{605B9028-9A74-4C00-8CE8-320680941AD7}" srcOrd="0" destOrd="0" presId="urn:microsoft.com/office/officeart/2005/8/layout/orgChart1"/>
    <dgm:cxn modelId="{FB56816D-77F3-455F-813D-ECDAF72A1E21}" type="presParOf" srcId="{605B9028-9A74-4C00-8CE8-320680941AD7}" destId="{4558E509-8A3C-4138-9484-8140A08A2780}" srcOrd="0" destOrd="0" presId="urn:microsoft.com/office/officeart/2005/8/layout/orgChart1"/>
    <dgm:cxn modelId="{261FEC0F-DBA0-49E7-ABB5-5CFC4DAC6AAC}" type="presParOf" srcId="{605B9028-9A74-4C00-8CE8-320680941AD7}" destId="{B570F7F5-B45D-45FE-B407-A4864E81E83F}" srcOrd="1" destOrd="0" presId="urn:microsoft.com/office/officeart/2005/8/layout/orgChart1"/>
    <dgm:cxn modelId="{4C99D369-8D35-4670-9A55-164C24678221}" type="presParOf" srcId="{37C5C104-5A20-40C4-815B-5B1FDBE340E6}" destId="{DEF7F5BA-872C-4785-A892-174D4E0F0840}" srcOrd="1" destOrd="0" presId="urn:microsoft.com/office/officeart/2005/8/layout/orgChart1"/>
    <dgm:cxn modelId="{D33CD007-2D4A-4A1F-9EE0-8AAD4D22E781}" type="presParOf" srcId="{37C5C104-5A20-40C4-815B-5B1FDBE340E6}" destId="{95CFE7AA-C93A-40CF-849C-A1A59BAE47B3}" srcOrd="2" destOrd="0" presId="urn:microsoft.com/office/officeart/2005/8/layout/orgChart1"/>
    <dgm:cxn modelId="{8E57244F-3F32-4931-998C-786F98747E65}" type="presParOf" srcId="{0C85D080-865D-4320-B4D9-AFFB24BF0D00}" destId="{7273C199-6688-453B-A1E0-5EB887AFA4A2}"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B7E3FA-0242-46AD-ADD1-1EBEAA2E7200}">
      <dsp:nvSpPr>
        <dsp:cNvPr id="0" name=""/>
        <dsp:cNvSpPr/>
      </dsp:nvSpPr>
      <dsp:spPr>
        <a:xfrm>
          <a:off x="4862453" y="56"/>
          <a:ext cx="1639777" cy="819888"/>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IN" sz="1400" b="1" kern="1200" dirty="0">
              <a:latin typeface="Times New Roman" panose="02020603050405020304" pitchFamily="18" charset="0"/>
              <a:cs typeface="Times New Roman" panose="02020603050405020304" pitchFamily="18" charset="0"/>
            </a:rPr>
            <a:t>Technique Used – Outlier Detection</a:t>
          </a:r>
        </a:p>
      </dsp:txBody>
      <dsp:txXfrm>
        <a:off x="4886467" y="24070"/>
        <a:ext cx="1591749" cy="771860"/>
      </dsp:txXfrm>
    </dsp:sp>
    <dsp:sp modelId="{54E3FFC3-F264-455E-A275-3ED992ECE9B4}">
      <dsp:nvSpPr>
        <dsp:cNvPr id="0" name=""/>
        <dsp:cNvSpPr/>
      </dsp:nvSpPr>
      <dsp:spPr>
        <a:xfrm>
          <a:off x="5026431" y="819945"/>
          <a:ext cx="163977" cy="614916"/>
        </a:xfrm>
        <a:custGeom>
          <a:avLst/>
          <a:gdLst/>
          <a:ahLst/>
          <a:cxnLst/>
          <a:rect l="0" t="0" r="0" b="0"/>
          <a:pathLst>
            <a:path>
              <a:moveTo>
                <a:pt x="0" y="0"/>
              </a:moveTo>
              <a:lnTo>
                <a:pt x="0" y="614916"/>
              </a:lnTo>
              <a:lnTo>
                <a:pt x="163977" y="614916"/>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95C8DE-B231-42DE-8D92-02343D3DB9F0}">
      <dsp:nvSpPr>
        <dsp:cNvPr id="0" name=""/>
        <dsp:cNvSpPr/>
      </dsp:nvSpPr>
      <dsp:spPr>
        <a:xfrm>
          <a:off x="5190408" y="1024917"/>
          <a:ext cx="1311821" cy="819888"/>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IN" sz="1400" b="0" kern="1200" dirty="0">
              <a:latin typeface="Times New Roman" panose="02020603050405020304" pitchFamily="18" charset="0"/>
              <a:cs typeface="Times New Roman" panose="02020603050405020304" pitchFamily="18" charset="0"/>
            </a:rPr>
            <a:t>Percentile based outlier detection </a:t>
          </a:r>
        </a:p>
      </dsp:txBody>
      <dsp:txXfrm>
        <a:off x="5214422" y="1048931"/>
        <a:ext cx="1263793" cy="771860"/>
      </dsp:txXfrm>
    </dsp:sp>
    <dsp:sp modelId="{25C45FA4-D150-41EC-9D06-245B9A067088}">
      <dsp:nvSpPr>
        <dsp:cNvPr id="0" name=""/>
        <dsp:cNvSpPr/>
      </dsp:nvSpPr>
      <dsp:spPr>
        <a:xfrm>
          <a:off x="5026431" y="819945"/>
          <a:ext cx="163977" cy="1639777"/>
        </a:xfrm>
        <a:custGeom>
          <a:avLst/>
          <a:gdLst/>
          <a:ahLst/>
          <a:cxnLst/>
          <a:rect l="0" t="0" r="0" b="0"/>
          <a:pathLst>
            <a:path>
              <a:moveTo>
                <a:pt x="0" y="0"/>
              </a:moveTo>
              <a:lnTo>
                <a:pt x="0" y="1639777"/>
              </a:lnTo>
              <a:lnTo>
                <a:pt x="163977" y="1639777"/>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78DD04E-8B3D-40FE-867F-D2448DC3141A}">
      <dsp:nvSpPr>
        <dsp:cNvPr id="0" name=""/>
        <dsp:cNvSpPr/>
      </dsp:nvSpPr>
      <dsp:spPr>
        <a:xfrm>
          <a:off x="5190408" y="2049778"/>
          <a:ext cx="1311821" cy="819888"/>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IN" sz="1400" b="0" kern="1200" dirty="0">
              <a:latin typeface="Times New Roman" panose="02020603050405020304" pitchFamily="18" charset="0"/>
              <a:cs typeface="Times New Roman" panose="02020603050405020304" pitchFamily="18" charset="0"/>
            </a:rPr>
            <a:t>Inter </a:t>
          </a:r>
          <a:r>
            <a:rPr lang="en-IN" sz="1400" b="0" kern="1200" dirty="0" err="1">
              <a:latin typeface="Times New Roman" panose="02020603050405020304" pitchFamily="18" charset="0"/>
              <a:cs typeface="Times New Roman" panose="02020603050405020304" pitchFamily="18" charset="0"/>
            </a:rPr>
            <a:t>quertile</a:t>
          </a:r>
          <a:r>
            <a:rPr lang="en-IN" sz="1400" b="0" kern="1200" dirty="0">
              <a:latin typeface="Times New Roman" panose="02020603050405020304" pitchFamily="18" charset="0"/>
              <a:cs typeface="Times New Roman" panose="02020603050405020304" pitchFamily="18" charset="0"/>
            </a:rPr>
            <a:t>(IQR) range based outlier detection </a:t>
          </a:r>
        </a:p>
      </dsp:txBody>
      <dsp:txXfrm>
        <a:off x="5214422" y="2073792"/>
        <a:ext cx="1263793" cy="771860"/>
      </dsp:txXfrm>
    </dsp:sp>
    <dsp:sp modelId="{9AC18495-AE57-4E14-BC7C-39A5FA5115A3}">
      <dsp:nvSpPr>
        <dsp:cNvPr id="0" name=""/>
        <dsp:cNvSpPr/>
      </dsp:nvSpPr>
      <dsp:spPr>
        <a:xfrm>
          <a:off x="5026431" y="819945"/>
          <a:ext cx="163977" cy="2664638"/>
        </a:xfrm>
        <a:custGeom>
          <a:avLst/>
          <a:gdLst/>
          <a:ahLst/>
          <a:cxnLst/>
          <a:rect l="0" t="0" r="0" b="0"/>
          <a:pathLst>
            <a:path>
              <a:moveTo>
                <a:pt x="0" y="0"/>
              </a:moveTo>
              <a:lnTo>
                <a:pt x="0" y="2664638"/>
              </a:lnTo>
              <a:lnTo>
                <a:pt x="163977" y="2664638"/>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8DA537-2523-4AFB-B205-E2E6F0627982}">
      <dsp:nvSpPr>
        <dsp:cNvPr id="0" name=""/>
        <dsp:cNvSpPr/>
      </dsp:nvSpPr>
      <dsp:spPr>
        <a:xfrm>
          <a:off x="5190408" y="3074639"/>
          <a:ext cx="1311821" cy="819888"/>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IN" sz="1400" b="0" kern="1200" dirty="0">
              <a:latin typeface="Times New Roman" panose="02020603050405020304" pitchFamily="18" charset="0"/>
              <a:cs typeface="Times New Roman" panose="02020603050405020304" pitchFamily="18" charset="0"/>
            </a:rPr>
            <a:t>Mean Absolute Deviation based outlier detection</a:t>
          </a:r>
        </a:p>
      </dsp:txBody>
      <dsp:txXfrm>
        <a:off x="5214422" y="3098653"/>
        <a:ext cx="1263793" cy="771860"/>
      </dsp:txXfrm>
    </dsp:sp>
    <dsp:sp modelId="{ADF65319-9DB7-49F8-985D-DCA8C7125555}">
      <dsp:nvSpPr>
        <dsp:cNvPr id="0" name=""/>
        <dsp:cNvSpPr/>
      </dsp:nvSpPr>
      <dsp:spPr>
        <a:xfrm>
          <a:off x="5026431" y="819945"/>
          <a:ext cx="163977" cy="3689499"/>
        </a:xfrm>
        <a:custGeom>
          <a:avLst/>
          <a:gdLst/>
          <a:ahLst/>
          <a:cxnLst/>
          <a:rect l="0" t="0" r="0" b="0"/>
          <a:pathLst>
            <a:path>
              <a:moveTo>
                <a:pt x="0" y="0"/>
              </a:moveTo>
              <a:lnTo>
                <a:pt x="0" y="3689499"/>
              </a:lnTo>
              <a:lnTo>
                <a:pt x="163977" y="3689499"/>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65F75F-8A15-4B27-928C-93CC254C8436}">
      <dsp:nvSpPr>
        <dsp:cNvPr id="0" name=""/>
        <dsp:cNvSpPr/>
      </dsp:nvSpPr>
      <dsp:spPr>
        <a:xfrm>
          <a:off x="5190408" y="4099500"/>
          <a:ext cx="1311821" cy="819888"/>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IN" sz="1400" b="0" kern="1200" dirty="0">
              <a:latin typeface="Times New Roman" panose="02020603050405020304" pitchFamily="18" charset="0"/>
              <a:cs typeface="Times New Roman" panose="02020603050405020304" pitchFamily="18" charset="0"/>
            </a:rPr>
            <a:t>Std deviation based outlier detection </a:t>
          </a:r>
        </a:p>
      </dsp:txBody>
      <dsp:txXfrm>
        <a:off x="5214422" y="4123514"/>
        <a:ext cx="1263793" cy="771860"/>
      </dsp:txXfrm>
    </dsp:sp>
    <dsp:sp modelId="{0B542BA5-F033-428F-93A7-AC4F101FF4FF}">
      <dsp:nvSpPr>
        <dsp:cNvPr id="0" name=""/>
        <dsp:cNvSpPr/>
      </dsp:nvSpPr>
      <dsp:spPr>
        <a:xfrm>
          <a:off x="5026431" y="819945"/>
          <a:ext cx="163977" cy="4714360"/>
        </a:xfrm>
        <a:custGeom>
          <a:avLst/>
          <a:gdLst/>
          <a:ahLst/>
          <a:cxnLst/>
          <a:rect l="0" t="0" r="0" b="0"/>
          <a:pathLst>
            <a:path>
              <a:moveTo>
                <a:pt x="0" y="0"/>
              </a:moveTo>
              <a:lnTo>
                <a:pt x="0" y="4714360"/>
              </a:lnTo>
              <a:lnTo>
                <a:pt x="163977" y="4714360"/>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5DD15C-F08A-4B82-92B8-B642834728AC}">
      <dsp:nvSpPr>
        <dsp:cNvPr id="0" name=""/>
        <dsp:cNvSpPr/>
      </dsp:nvSpPr>
      <dsp:spPr>
        <a:xfrm>
          <a:off x="5190408" y="5124361"/>
          <a:ext cx="1311821" cy="819888"/>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IN" sz="1400" b="0" kern="1200" dirty="0">
              <a:latin typeface="Times New Roman" panose="02020603050405020304" pitchFamily="18" charset="0"/>
              <a:cs typeface="Times New Roman" panose="02020603050405020304" pitchFamily="18" charset="0"/>
            </a:rPr>
            <a:t>Combination of outlier detecting algorithms  </a:t>
          </a:r>
        </a:p>
      </dsp:txBody>
      <dsp:txXfrm>
        <a:off x="5214422" y="5148375"/>
        <a:ext cx="1263793" cy="7718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DCC83B-89F3-4675-A422-422135D30F53}">
      <dsp:nvSpPr>
        <dsp:cNvPr id="0" name=""/>
        <dsp:cNvSpPr/>
      </dsp:nvSpPr>
      <dsp:spPr>
        <a:xfrm>
          <a:off x="3774989" y="1158369"/>
          <a:ext cx="2670832" cy="463532"/>
        </a:xfrm>
        <a:custGeom>
          <a:avLst/>
          <a:gdLst/>
          <a:ahLst/>
          <a:cxnLst/>
          <a:rect l="0" t="0" r="0" b="0"/>
          <a:pathLst>
            <a:path>
              <a:moveTo>
                <a:pt x="0" y="0"/>
              </a:moveTo>
              <a:lnTo>
                <a:pt x="0" y="231766"/>
              </a:lnTo>
              <a:lnTo>
                <a:pt x="2670832" y="231766"/>
              </a:lnTo>
              <a:lnTo>
                <a:pt x="2670832" y="463532"/>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D43DA6B-B8A6-421B-87DE-0ACBF7470482}">
      <dsp:nvSpPr>
        <dsp:cNvPr id="0" name=""/>
        <dsp:cNvSpPr/>
      </dsp:nvSpPr>
      <dsp:spPr>
        <a:xfrm>
          <a:off x="3729269" y="1158369"/>
          <a:ext cx="91440" cy="463532"/>
        </a:xfrm>
        <a:custGeom>
          <a:avLst/>
          <a:gdLst/>
          <a:ahLst/>
          <a:cxnLst/>
          <a:rect l="0" t="0" r="0" b="0"/>
          <a:pathLst>
            <a:path>
              <a:moveTo>
                <a:pt x="45720" y="0"/>
              </a:moveTo>
              <a:lnTo>
                <a:pt x="45720" y="463532"/>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95A46E-3533-46EC-B360-77CA07F25712}">
      <dsp:nvSpPr>
        <dsp:cNvPr id="0" name=""/>
        <dsp:cNvSpPr/>
      </dsp:nvSpPr>
      <dsp:spPr>
        <a:xfrm>
          <a:off x="1104156" y="1158369"/>
          <a:ext cx="2670832" cy="463532"/>
        </a:xfrm>
        <a:custGeom>
          <a:avLst/>
          <a:gdLst/>
          <a:ahLst/>
          <a:cxnLst/>
          <a:rect l="0" t="0" r="0" b="0"/>
          <a:pathLst>
            <a:path>
              <a:moveTo>
                <a:pt x="2670832" y="0"/>
              </a:moveTo>
              <a:lnTo>
                <a:pt x="2670832" y="231766"/>
              </a:lnTo>
              <a:lnTo>
                <a:pt x="0" y="231766"/>
              </a:lnTo>
              <a:lnTo>
                <a:pt x="0" y="463532"/>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C48EBA-1FC3-453C-94E0-E4C82FCCCCAC}">
      <dsp:nvSpPr>
        <dsp:cNvPr id="0" name=""/>
        <dsp:cNvSpPr/>
      </dsp:nvSpPr>
      <dsp:spPr>
        <a:xfrm>
          <a:off x="2671339" y="54719"/>
          <a:ext cx="2207299" cy="1103649"/>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IN" sz="2500" kern="1200"/>
            <a:t>Technique Used</a:t>
          </a:r>
        </a:p>
      </dsp:txBody>
      <dsp:txXfrm>
        <a:off x="2671339" y="54719"/>
        <a:ext cx="2207299" cy="1103649"/>
      </dsp:txXfrm>
    </dsp:sp>
    <dsp:sp modelId="{7B721CCB-2F05-498E-BDF9-B263D266F054}">
      <dsp:nvSpPr>
        <dsp:cNvPr id="0" name=""/>
        <dsp:cNvSpPr/>
      </dsp:nvSpPr>
      <dsp:spPr>
        <a:xfrm>
          <a:off x="506" y="1621901"/>
          <a:ext cx="2207299" cy="1103649"/>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IN" sz="2500" kern="1200"/>
            <a:t>Correlation Plot</a:t>
          </a:r>
        </a:p>
      </dsp:txBody>
      <dsp:txXfrm>
        <a:off x="506" y="1621901"/>
        <a:ext cx="2207299" cy="1103649"/>
      </dsp:txXfrm>
    </dsp:sp>
    <dsp:sp modelId="{3B8D5441-D55E-4C96-9006-31A1FA10817B}">
      <dsp:nvSpPr>
        <dsp:cNvPr id="0" name=""/>
        <dsp:cNvSpPr/>
      </dsp:nvSpPr>
      <dsp:spPr>
        <a:xfrm>
          <a:off x="2671339" y="1621901"/>
          <a:ext cx="2207299" cy="1103649"/>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IN" sz="2500" kern="1200" dirty="0"/>
            <a:t>OLS Regression Report</a:t>
          </a:r>
        </a:p>
      </dsp:txBody>
      <dsp:txXfrm>
        <a:off x="2671339" y="1621901"/>
        <a:ext cx="2207299" cy="1103649"/>
      </dsp:txXfrm>
    </dsp:sp>
    <dsp:sp modelId="{4558E509-8A3C-4138-9484-8140A08A2780}">
      <dsp:nvSpPr>
        <dsp:cNvPr id="0" name=""/>
        <dsp:cNvSpPr/>
      </dsp:nvSpPr>
      <dsp:spPr>
        <a:xfrm>
          <a:off x="5342172" y="1621901"/>
          <a:ext cx="2207299" cy="1103649"/>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IN" sz="2500" kern="1200"/>
            <a:t>Feature Importance</a:t>
          </a:r>
        </a:p>
      </dsp:txBody>
      <dsp:txXfrm>
        <a:off x="5342172" y="1621901"/>
        <a:ext cx="2207299" cy="110364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C4456BE5-E16F-4386-8A26-34B6430CBC99}" type="datetimeFigureOut">
              <a:rPr lang="en-IN" smtClean="0"/>
              <a:t>31-01-2021</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6D3FC0B5-806C-4D93-B878-D84E27FE94F2}" type="slidenum">
              <a:rPr lang="en-IN" smtClean="0"/>
              <a:t>‹#›</a:t>
            </a:fld>
            <a:endParaRPr lang="en-IN"/>
          </a:p>
        </p:txBody>
      </p:sp>
    </p:spTree>
    <p:extLst>
      <p:ext uri="{BB962C8B-B14F-4D97-AF65-F5344CB8AC3E}">
        <p14:creationId xmlns:p14="http://schemas.microsoft.com/office/powerpoint/2010/main" val="4222425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4456BE5-E16F-4386-8A26-34B6430CBC99}" type="datetimeFigureOut">
              <a:rPr lang="en-IN" smtClean="0"/>
              <a:t>31-01-2021</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3FC0B5-806C-4D93-B878-D84E27FE94F2}" type="slidenum">
              <a:rPr lang="en-IN" smtClean="0"/>
              <a:t>‹#›</a:t>
            </a:fld>
            <a:endParaRPr lang="en-IN"/>
          </a:p>
        </p:txBody>
      </p:sp>
    </p:spTree>
    <p:extLst>
      <p:ext uri="{BB962C8B-B14F-4D97-AF65-F5344CB8AC3E}">
        <p14:creationId xmlns:p14="http://schemas.microsoft.com/office/powerpoint/2010/main" val="204791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C4456BE5-E16F-4386-8A26-34B6430CBC99}" type="datetimeFigureOut">
              <a:rPr lang="en-IN" smtClean="0"/>
              <a:t>31-01-2021</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3FC0B5-806C-4D93-B878-D84E27FE94F2}" type="slidenum">
              <a:rPr lang="en-IN" smtClean="0"/>
              <a:t>‹#›</a:t>
            </a:fld>
            <a:endParaRPr lang="en-IN"/>
          </a:p>
        </p:txBody>
      </p:sp>
    </p:spTree>
    <p:extLst>
      <p:ext uri="{BB962C8B-B14F-4D97-AF65-F5344CB8AC3E}">
        <p14:creationId xmlns:p14="http://schemas.microsoft.com/office/powerpoint/2010/main" val="993368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C4456BE5-E16F-4386-8A26-34B6430CBC99}" type="datetimeFigureOut">
              <a:rPr lang="en-IN" smtClean="0"/>
              <a:t>31-01-2021</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3FC0B5-806C-4D93-B878-D84E27FE94F2}" type="slidenum">
              <a:rPr lang="en-IN" smtClean="0"/>
              <a:t>‹#›</a:t>
            </a:fld>
            <a:endParaRPr lang="en-IN"/>
          </a:p>
        </p:txBody>
      </p:sp>
    </p:spTree>
    <p:extLst>
      <p:ext uri="{BB962C8B-B14F-4D97-AF65-F5344CB8AC3E}">
        <p14:creationId xmlns:p14="http://schemas.microsoft.com/office/powerpoint/2010/main" val="26925977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4456BE5-E16F-4386-8A26-34B6430CBC99}" type="datetimeFigureOut">
              <a:rPr lang="en-IN" smtClean="0"/>
              <a:t>31-01-2021</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3FC0B5-806C-4D93-B878-D84E27FE94F2}" type="slidenum">
              <a:rPr lang="en-IN" smtClean="0"/>
              <a:t>‹#›</a:t>
            </a:fld>
            <a:endParaRPr lang="en-IN"/>
          </a:p>
        </p:txBody>
      </p:sp>
    </p:spTree>
    <p:extLst>
      <p:ext uri="{BB962C8B-B14F-4D97-AF65-F5344CB8AC3E}">
        <p14:creationId xmlns:p14="http://schemas.microsoft.com/office/powerpoint/2010/main" val="12491778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C4456BE5-E16F-4386-8A26-34B6430CBC99}" type="datetimeFigureOut">
              <a:rPr lang="en-IN" smtClean="0"/>
              <a:t>31-01-2021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D3FC0B5-806C-4D93-B878-D84E27FE94F2}" type="slidenum">
              <a:rPr lang="en-IN" smtClean="0"/>
              <a:t>‹#›</a:t>
            </a:fld>
            <a:endParaRPr lang="en-IN"/>
          </a:p>
        </p:txBody>
      </p:sp>
    </p:spTree>
    <p:extLst>
      <p:ext uri="{BB962C8B-B14F-4D97-AF65-F5344CB8AC3E}">
        <p14:creationId xmlns:p14="http://schemas.microsoft.com/office/powerpoint/2010/main" val="24422385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C4456BE5-E16F-4386-8A26-34B6430CBC99}" type="datetimeFigureOut">
              <a:rPr lang="en-IN" smtClean="0"/>
              <a:t>31-01-2021</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6D3FC0B5-806C-4D93-B878-D84E27FE94F2}" type="slidenum">
              <a:rPr lang="en-IN" smtClean="0"/>
              <a:t>‹#›</a:t>
            </a:fld>
            <a:endParaRPr lang="en-IN"/>
          </a:p>
        </p:txBody>
      </p:sp>
    </p:spTree>
    <p:extLst>
      <p:ext uri="{BB962C8B-B14F-4D97-AF65-F5344CB8AC3E}">
        <p14:creationId xmlns:p14="http://schemas.microsoft.com/office/powerpoint/2010/main" val="29886494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C4456BE5-E16F-4386-8A26-34B6430CBC99}" type="datetimeFigureOut">
              <a:rPr lang="en-IN" smtClean="0"/>
              <a:t>31-01-2021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3FC0B5-806C-4D93-B878-D84E27FE94F2}" type="slidenum">
              <a:rPr lang="en-IN" smtClean="0"/>
              <a:t>‹#›</a:t>
            </a:fld>
            <a:endParaRPr lang="en-IN"/>
          </a:p>
        </p:txBody>
      </p:sp>
    </p:spTree>
    <p:extLst>
      <p:ext uri="{BB962C8B-B14F-4D97-AF65-F5344CB8AC3E}">
        <p14:creationId xmlns:p14="http://schemas.microsoft.com/office/powerpoint/2010/main" val="36069552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4456BE5-E16F-4386-8A26-34B6430CBC99}" type="datetimeFigureOut">
              <a:rPr lang="en-IN" smtClean="0"/>
              <a:t>31-01-2021</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3FC0B5-806C-4D93-B878-D84E27FE94F2}" type="slidenum">
              <a:rPr lang="en-IN" smtClean="0"/>
              <a:t>‹#›</a:t>
            </a:fld>
            <a:endParaRPr lang="en-IN"/>
          </a:p>
        </p:txBody>
      </p:sp>
    </p:spTree>
    <p:extLst>
      <p:ext uri="{BB962C8B-B14F-4D97-AF65-F5344CB8AC3E}">
        <p14:creationId xmlns:p14="http://schemas.microsoft.com/office/powerpoint/2010/main" val="11616780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456BE5-E16F-4386-8A26-34B6430CBC99}" type="datetimeFigureOut">
              <a:rPr lang="en-IN" smtClean="0"/>
              <a:t>31-01-2021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3FC0B5-806C-4D93-B878-D84E27FE94F2}" type="slidenum">
              <a:rPr lang="en-IN" smtClean="0"/>
              <a:t>‹#›</a:t>
            </a:fld>
            <a:endParaRPr lang="en-IN"/>
          </a:p>
        </p:txBody>
      </p:sp>
    </p:spTree>
    <p:extLst>
      <p:ext uri="{BB962C8B-B14F-4D97-AF65-F5344CB8AC3E}">
        <p14:creationId xmlns:p14="http://schemas.microsoft.com/office/powerpoint/2010/main" val="1566448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4456BE5-E16F-4386-8A26-34B6430CBC99}" type="datetimeFigureOut">
              <a:rPr lang="en-IN" smtClean="0"/>
              <a:t>31-01-2021</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3FC0B5-806C-4D93-B878-D84E27FE94F2}" type="slidenum">
              <a:rPr lang="en-IN" smtClean="0"/>
              <a:t>‹#›</a:t>
            </a:fld>
            <a:endParaRPr lang="en-IN"/>
          </a:p>
        </p:txBody>
      </p:sp>
    </p:spTree>
    <p:extLst>
      <p:ext uri="{BB962C8B-B14F-4D97-AF65-F5344CB8AC3E}">
        <p14:creationId xmlns:p14="http://schemas.microsoft.com/office/powerpoint/2010/main" val="466695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456BE5-E16F-4386-8A26-34B6430CBC99}" type="datetimeFigureOut">
              <a:rPr lang="en-IN" smtClean="0"/>
              <a:t>31-01-2021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D3FC0B5-806C-4D93-B878-D84E27FE94F2}" type="slidenum">
              <a:rPr lang="en-IN" smtClean="0"/>
              <a:t>‹#›</a:t>
            </a:fld>
            <a:endParaRPr lang="en-IN"/>
          </a:p>
        </p:txBody>
      </p:sp>
    </p:spTree>
    <p:extLst>
      <p:ext uri="{BB962C8B-B14F-4D97-AF65-F5344CB8AC3E}">
        <p14:creationId xmlns:p14="http://schemas.microsoft.com/office/powerpoint/2010/main" val="563265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4456BE5-E16F-4386-8A26-34B6430CBC99}" type="datetimeFigureOut">
              <a:rPr lang="en-IN" smtClean="0"/>
              <a:t>31-01-2021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D3FC0B5-806C-4D93-B878-D84E27FE94F2}" type="slidenum">
              <a:rPr lang="en-IN" smtClean="0"/>
              <a:t>‹#›</a:t>
            </a:fld>
            <a:endParaRPr lang="en-IN"/>
          </a:p>
        </p:txBody>
      </p:sp>
    </p:spTree>
    <p:extLst>
      <p:ext uri="{BB962C8B-B14F-4D97-AF65-F5344CB8AC3E}">
        <p14:creationId xmlns:p14="http://schemas.microsoft.com/office/powerpoint/2010/main" val="38800475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456BE5-E16F-4386-8A26-34B6430CBC99}" type="datetimeFigureOut">
              <a:rPr lang="en-IN" smtClean="0"/>
              <a:t>31-01-2021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D3FC0B5-806C-4D93-B878-D84E27FE94F2}" type="slidenum">
              <a:rPr lang="en-IN" smtClean="0"/>
              <a:t>‹#›</a:t>
            </a:fld>
            <a:endParaRPr lang="en-IN"/>
          </a:p>
        </p:txBody>
      </p:sp>
    </p:spTree>
    <p:extLst>
      <p:ext uri="{BB962C8B-B14F-4D97-AF65-F5344CB8AC3E}">
        <p14:creationId xmlns:p14="http://schemas.microsoft.com/office/powerpoint/2010/main" val="2470783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456BE5-E16F-4386-8A26-34B6430CBC99}" type="datetimeFigureOut">
              <a:rPr lang="en-IN" smtClean="0"/>
              <a:t>31-01-2021</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6D3FC0B5-806C-4D93-B878-D84E27FE94F2}" type="slidenum">
              <a:rPr lang="en-IN" smtClean="0"/>
              <a:t>‹#›</a:t>
            </a:fld>
            <a:endParaRPr lang="en-IN"/>
          </a:p>
        </p:txBody>
      </p:sp>
    </p:spTree>
    <p:extLst>
      <p:ext uri="{BB962C8B-B14F-4D97-AF65-F5344CB8AC3E}">
        <p14:creationId xmlns:p14="http://schemas.microsoft.com/office/powerpoint/2010/main" val="678412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4456BE5-E16F-4386-8A26-34B6430CBC99}" type="datetimeFigureOut">
              <a:rPr lang="en-IN" smtClean="0"/>
              <a:t>31-01-2021</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3FC0B5-806C-4D93-B878-D84E27FE94F2}" type="slidenum">
              <a:rPr lang="en-IN" smtClean="0"/>
              <a:t>‹#›</a:t>
            </a:fld>
            <a:endParaRPr lang="en-IN"/>
          </a:p>
        </p:txBody>
      </p:sp>
    </p:spTree>
    <p:extLst>
      <p:ext uri="{BB962C8B-B14F-4D97-AF65-F5344CB8AC3E}">
        <p14:creationId xmlns:p14="http://schemas.microsoft.com/office/powerpoint/2010/main" val="988774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4456BE5-E16F-4386-8A26-34B6430CBC99}" type="datetimeFigureOut">
              <a:rPr lang="en-IN" smtClean="0"/>
              <a:t>31-01-2021</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3FC0B5-806C-4D93-B878-D84E27FE94F2}" type="slidenum">
              <a:rPr lang="en-IN" smtClean="0"/>
              <a:t>‹#›</a:t>
            </a:fld>
            <a:endParaRPr lang="en-IN"/>
          </a:p>
        </p:txBody>
      </p:sp>
    </p:spTree>
    <p:extLst>
      <p:ext uri="{BB962C8B-B14F-4D97-AF65-F5344CB8AC3E}">
        <p14:creationId xmlns:p14="http://schemas.microsoft.com/office/powerpoint/2010/main" val="606968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C4456BE5-E16F-4386-8A26-34B6430CBC99}" type="datetimeFigureOut">
              <a:rPr lang="en-IN" smtClean="0"/>
              <a:t>31-01-2021</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6D3FC0B5-806C-4D93-B878-D84E27FE94F2}" type="slidenum">
              <a:rPr lang="en-IN" smtClean="0"/>
              <a:t>‹#›</a:t>
            </a:fld>
            <a:endParaRPr lang="en-IN"/>
          </a:p>
        </p:txBody>
      </p:sp>
    </p:spTree>
    <p:extLst>
      <p:ext uri="{BB962C8B-B14F-4D97-AF65-F5344CB8AC3E}">
        <p14:creationId xmlns:p14="http://schemas.microsoft.com/office/powerpoint/2010/main" val="24703742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dollarsandsense.sg/" TargetMode="External"/><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9.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microsoft.com/office/2017/06/relationships/model3d" Target="../media/model3d1.glb"/><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en.wikipedia.org/wiki/Decision_tree_learning" TargetMode="Externa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jpe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microsoft.com/office/2017/06/relationships/model3d" Target="../media/model3d2.glb"/><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7/06/relationships/model3d" Target="../media/model3d3.glb"/><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4000"/>
            <a:lum/>
            <a:extLst>
              <a:ext uri="{837473B0-CC2E-450A-ABE3-18F120FF3D39}">
                <a1611:picAttrSrcUrl xmlns:a1611="http://schemas.microsoft.com/office/drawing/2016/11/main" r:id="rId3"/>
              </a:ext>
            </a:extLst>
          </a:blip>
          <a:srcRect/>
          <a:stretch>
            <a:fillRect r="44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A37BBCC-3B05-45CD-807B-AD2E9AECB66C}"/>
              </a:ext>
            </a:extLst>
          </p:cNvPr>
          <p:cNvSpPr/>
          <p:nvPr/>
        </p:nvSpPr>
        <p:spPr>
          <a:xfrm>
            <a:off x="7118252" y="1687175"/>
            <a:ext cx="4614203" cy="523220"/>
          </a:xfrm>
          <a:prstGeom prst="rect">
            <a:avLst/>
          </a:prstGeom>
        </p:spPr>
        <p:style>
          <a:lnRef idx="3">
            <a:schemeClr val="lt1"/>
          </a:lnRef>
          <a:fillRef idx="1">
            <a:schemeClr val="accent3"/>
          </a:fillRef>
          <a:effectRef idx="1">
            <a:schemeClr val="accent3"/>
          </a:effectRef>
          <a:fontRef idx="minor">
            <a:schemeClr val="lt1"/>
          </a:fontRef>
        </p:style>
        <p:txBody>
          <a:bodyPr wrap="square" lIns="91440" tIns="45720" rIns="91440" bIns="45720">
            <a:spAutoFit/>
            <a:scene3d>
              <a:camera prst="orthographicFront"/>
              <a:lightRig rig="threePt" dir="t"/>
            </a:scene3d>
            <a:sp3d extrusionH="57150">
              <a:bevelT w="38100" h="38100"/>
            </a:sp3d>
          </a:bodyPr>
          <a:lstStyle/>
          <a:p>
            <a:pPr algn="ctr"/>
            <a:r>
              <a:rPr lang="en-US" sz="2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ahoma" panose="020B0604030504040204" pitchFamily="34" charset="0"/>
                <a:cs typeface="Times New Roman" panose="02020603050405020304" pitchFamily="18" charset="0"/>
              </a:rPr>
              <a:t>INSURANCE ANALYTICS</a:t>
            </a:r>
          </a:p>
        </p:txBody>
      </p:sp>
      <p:sp>
        <p:nvSpPr>
          <p:cNvPr id="6" name="TextBox 5">
            <a:extLst>
              <a:ext uri="{FF2B5EF4-FFF2-40B4-BE49-F238E27FC236}">
                <a16:creationId xmlns:a16="http://schemas.microsoft.com/office/drawing/2014/main" id="{27C98F43-7262-4EC7-B0AD-B5F49D14E1C3}"/>
              </a:ext>
            </a:extLst>
          </p:cNvPr>
          <p:cNvSpPr txBox="1"/>
          <p:nvPr/>
        </p:nvSpPr>
        <p:spPr>
          <a:xfrm>
            <a:off x="8618806" y="4707177"/>
            <a:ext cx="3573194" cy="101566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Submitted By:</a:t>
            </a:r>
            <a:endParaRPr lang="en-IN" sz="20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a:p>
            <a:endParaRPr lang="en-IN" sz="20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a:p>
            <a:r>
              <a:rPr lang="en-IN" sz="20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Prachi Gopalani</a:t>
            </a:r>
          </a:p>
        </p:txBody>
      </p:sp>
    </p:spTree>
    <p:extLst>
      <p:ext uri="{BB962C8B-B14F-4D97-AF65-F5344CB8AC3E}">
        <p14:creationId xmlns:p14="http://schemas.microsoft.com/office/powerpoint/2010/main" val="30430828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9B482307-5EF0-448F-A723-27702FC99373}"/>
              </a:ext>
            </a:extLst>
          </p:cNvPr>
          <p:cNvGraphicFramePr/>
          <p:nvPr>
            <p:extLst>
              <p:ext uri="{D42A27DB-BD31-4B8C-83A1-F6EECF244321}">
                <p14:modId xmlns:p14="http://schemas.microsoft.com/office/powerpoint/2010/main" val="1755878394"/>
              </p:ext>
            </p:extLst>
          </p:nvPr>
        </p:nvGraphicFramePr>
        <p:xfrm>
          <a:off x="-3944980" y="809450"/>
          <a:ext cx="11364684" cy="59443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20DD555A-FD12-4B72-8C3D-EE1755D32D12}"/>
              </a:ext>
            </a:extLst>
          </p:cNvPr>
          <p:cNvSpPr>
            <a:spLocks noChangeArrowheads="1"/>
          </p:cNvSpPr>
          <p:nvPr/>
        </p:nvSpPr>
        <p:spPr bwMode="auto">
          <a:xfrm>
            <a:off x="230113" y="104243"/>
            <a:ext cx="8807219" cy="430887"/>
          </a:xfrm>
          <a:prstGeom prst="rect">
            <a:avLst/>
          </a:prstGeom>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1"/>
          </a:lnRef>
          <a:fillRef idx="3">
            <a:schemeClr val="accent1"/>
          </a:fillRef>
          <a:effectRef idx="3">
            <a:schemeClr val="accent1"/>
          </a:effectRef>
          <a:fontRef idx="minor">
            <a:schemeClr val="lt1"/>
          </a:fontRef>
        </p:style>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Numerical Values Treatment – Outlier Detection and Binning</a:t>
            </a:r>
            <a:endParaRPr kumimoji="0" lang="en-US" altLang="en-US" sz="2800" i="0" u="none" strike="noStrike" normalizeH="0"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19" name="Picture 26" descr="A picture containing timeline&#10;&#10;Description automatically generated">
            <a:extLst>
              <a:ext uri="{FF2B5EF4-FFF2-40B4-BE49-F238E27FC236}">
                <a16:creationId xmlns:a16="http://schemas.microsoft.com/office/drawing/2014/main" id="{92E64B75-E98A-457A-AE00-DCC2584D146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83371" y="1446444"/>
            <a:ext cx="5687130" cy="4798085"/>
          </a:xfrm>
          <a:prstGeom prst="rect">
            <a:avLst/>
          </a:prstGeom>
          <a:noFill/>
          <a:extLst>
            <a:ext uri="{909E8E84-426E-40DD-AFC4-6F175D3DCCD1}">
              <a14:hiddenFill xmlns:a14="http://schemas.microsoft.com/office/drawing/2010/main">
                <a:solidFill>
                  <a:srgbClr val="FFFFFF"/>
                </a:solidFill>
              </a14:hiddenFill>
            </a:ext>
          </a:extLst>
        </p:spPr>
      </p:pic>
      <p:sp>
        <p:nvSpPr>
          <p:cNvPr id="20" name="Arrow: Right 19">
            <a:extLst>
              <a:ext uri="{FF2B5EF4-FFF2-40B4-BE49-F238E27FC236}">
                <a16:creationId xmlns:a16="http://schemas.microsoft.com/office/drawing/2014/main" id="{7B61FFC0-D32C-40AB-87D7-1760794724F6}"/>
              </a:ext>
            </a:extLst>
          </p:cNvPr>
          <p:cNvSpPr/>
          <p:nvPr/>
        </p:nvSpPr>
        <p:spPr>
          <a:xfrm>
            <a:off x="3553098" y="2958771"/>
            <a:ext cx="2129245" cy="6662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21" name="Rectangle 20">
            <a:extLst>
              <a:ext uri="{FF2B5EF4-FFF2-40B4-BE49-F238E27FC236}">
                <a16:creationId xmlns:a16="http://schemas.microsoft.com/office/drawing/2014/main" id="{EEC6C9AF-7314-4FEC-AF40-9EFF8BA793B5}"/>
              </a:ext>
            </a:extLst>
          </p:cNvPr>
          <p:cNvSpPr/>
          <p:nvPr/>
        </p:nvSpPr>
        <p:spPr>
          <a:xfrm>
            <a:off x="6588935" y="1018235"/>
            <a:ext cx="3534686" cy="307777"/>
          </a:xfrm>
          <a:prstGeom prst="rect">
            <a:avLst/>
          </a:prstGeom>
        </p:spPr>
        <p:txBody>
          <a:bodyPr wrap="none">
            <a:spAutoFit/>
          </a:bodyPr>
          <a:lstStyle/>
          <a:p>
            <a:pPr lvl="0" defTabSz="914400" eaLnBrk="0" fontAlgn="base" hangingPunct="0">
              <a:spcBef>
                <a:spcPct val="0"/>
              </a:spcBef>
              <a:spcAft>
                <a:spcPct val="0"/>
              </a:spcAft>
            </a:pPr>
            <a:r>
              <a:rPr lang="en-US" altLang="en-US" sz="1400" b="1" i="1" dirty="0">
                <a:latin typeface="Arial" panose="020B0604020202020204" pitchFamily="34" charset="0"/>
                <a:ea typeface="Times New Roman" panose="02020603050405020304" pitchFamily="18" charset="0"/>
              </a:rPr>
              <a:t>Applicant's Policy Annualized Premium</a:t>
            </a:r>
            <a:endParaRPr lang="en-US" altLang="en-US" sz="1050" b="1" dirty="0">
              <a:latin typeface="Arial" panose="020B0604020202020204" pitchFamily="34" charset="0"/>
            </a:endParaRPr>
          </a:p>
        </p:txBody>
      </p:sp>
      <p:sp>
        <p:nvSpPr>
          <p:cNvPr id="22" name="Rectangle 5">
            <a:extLst>
              <a:ext uri="{FF2B5EF4-FFF2-40B4-BE49-F238E27FC236}">
                <a16:creationId xmlns:a16="http://schemas.microsoft.com/office/drawing/2014/main" id="{388D17C6-2671-4E72-AA47-067D03BD9300}"/>
              </a:ext>
            </a:extLst>
          </p:cNvPr>
          <p:cNvSpPr>
            <a:spLocks noChangeArrowheads="1"/>
          </p:cNvSpPr>
          <p:nvPr/>
        </p:nvSpPr>
        <p:spPr bwMode="auto">
          <a:xfrm>
            <a:off x="6588935" y="6244529"/>
            <a:ext cx="4821866"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1"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Set max value equal to min value of outlier using max voting algorithm. (max  = 398120)</a:t>
            </a:r>
            <a:endParaRPr kumimoji="0" lang="en-US" altLang="en-US" sz="1400" b="1"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77072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20" grpId="0" animBg="1"/>
      <p:bldP spid="21"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7" descr="A picture containing graphical user interface&#10;&#10;Description automatically generated">
            <a:extLst>
              <a:ext uri="{FF2B5EF4-FFF2-40B4-BE49-F238E27FC236}">
                <a16:creationId xmlns:a16="http://schemas.microsoft.com/office/drawing/2014/main" id="{BB909EFC-6C74-864F-9397-8C7DA7939D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709" y="865764"/>
            <a:ext cx="5009175" cy="4960878"/>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28" descr="A picture containing diagram&#10;&#10;Description automatically generated">
            <a:extLst>
              <a:ext uri="{FF2B5EF4-FFF2-40B4-BE49-F238E27FC236}">
                <a16:creationId xmlns:a16="http://schemas.microsoft.com/office/drawing/2014/main" id="{5316AC01-EFBF-0145-81BF-8D54E17A673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76" b="8919"/>
          <a:stretch/>
        </p:blipFill>
        <p:spPr bwMode="auto">
          <a:xfrm>
            <a:off x="6475228" y="865763"/>
            <a:ext cx="5284380" cy="496508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56F44627-1315-6B49-B1C4-060D5A38CA0E}"/>
              </a:ext>
            </a:extLst>
          </p:cNvPr>
          <p:cNvSpPr>
            <a:spLocks noChangeArrowheads="1"/>
          </p:cNvSpPr>
          <p:nvPr/>
        </p:nvSpPr>
        <p:spPr bwMode="auto">
          <a:xfrm>
            <a:off x="829339" y="280988"/>
            <a:ext cx="250928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1" u="none" strike="noStrike" cap="none" normalizeH="0" baseline="0" dirty="0">
                <a:ln>
                  <a:noFill/>
                </a:ln>
                <a:effectLst/>
                <a:latin typeface="Arial" panose="020B0604020202020204" pitchFamily="34" charset="0"/>
                <a:ea typeface="Times New Roman" panose="02020603050405020304" pitchFamily="18" charset="0"/>
              </a:rPr>
              <a:t>Mapped Agent Vintage</a:t>
            </a:r>
            <a:endParaRPr kumimoji="0" lang="en-US" altLang="en-US" sz="1050" b="1"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4">
            <a:extLst>
              <a:ext uri="{FF2B5EF4-FFF2-40B4-BE49-F238E27FC236}">
                <a16:creationId xmlns:a16="http://schemas.microsoft.com/office/drawing/2014/main" id="{E08AB9B1-505A-DC4A-B0A2-BD8AD3553A9A}"/>
              </a:ext>
            </a:extLst>
          </p:cNvPr>
          <p:cNvSpPr>
            <a:spLocks noChangeArrowheads="1"/>
          </p:cNvSpPr>
          <p:nvPr/>
        </p:nvSpPr>
        <p:spPr bwMode="auto">
          <a:xfrm>
            <a:off x="297710" y="6119336"/>
            <a:ext cx="4731489"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Set max value equal to min value of outlier using max voting algorithm. (max  = 84)</a:t>
            </a: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5">
            <a:extLst>
              <a:ext uri="{FF2B5EF4-FFF2-40B4-BE49-F238E27FC236}">
                <a16:creationId xmlns:a16="http://schemas.microsoft.com/office/drawing/2014/main" id="{01BAA754-56FD-DD42-AFE9-4FF07A8BEEF5}"/>
              </a:ext>
            </a:extLst>
          </p:cNvPr>
          <p:cNvSpPr>
            <a:spLocks noChangeArrowheads="1"/>
          </p:cNvSpPr>
          <p:nvPr/>
        </p:nvSpPr>
        <p:spPr bwMode="auto">
          <a:xfrm>
            <a:off x="7216738" y="6027003"/>
            <a:ext cx="444086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Set min value equal to max value of outlier using max voting algorithm. (min  = 7)</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4B226962-2AC9-214C-BD08-EB54DA9EA84A}"/>
              </a:ext>
            </a:extLst>
          </p:cNvPr>
          <p:cNvSpPr/>
          <p:nvPr/>
        </p:nvSpPr>
        <p:spPr>
          <a:xfrm>
            <a:off x="7376226" y="419486"/>
            <a:ext cx="2715295" cy="307777"/>
          </a:xfrm>
          <a:prstGeom prst="rect">
            <a:avLst/>
          </a:prstGeom>
        </p:spPr>
        <p:txBody>
          <a:bodyPr wrap="none">
            <a:spAutoFit/>
          </a:bodyPr>
          <a:lstStyle/>
          <a:p>
            <a:pPr lvl="0" defTabSz="914400" eaLnBrk="0" fontAlgn="base" hangingPunct="0">
              <a:spcBef>
                <a:spcPct val="0"/>
              </a:spcBef>
              <a:spcAft>
                <a:spcPct val="0"/>
              </a:spcAft>
            </a:pPr>
            <a:r>
              <a:rPr lang="en-US" altLang="en-US" sz="1400" b="1" i="1" dirty="0">
                <a:latin typeface="Arial" panose="020B0604020202020204" pitchFamily="34" charset="0"/>
                <a:ea typeface="Times New Roman" panose="02020603050405020304" pitchFamily="18" charset="0"/>
              </a:rPr>
              <a:t>Application  Life Assured Age</a:t>
            </a:r>
            <a:endParaRPr lang="en-US" altLang="en-US" sz="1050" b="1" dirty="0">
              <a:latin typeface="Arial" panose="020B0604020202020204" pitchFamily="34" charset="0"/>
            </a:endParaRPr>
          </a:p>
        </p:txBody>
      </p:sp>
    </p:spTree>
    <p:extLst>
      <p:ext uri="{BB962C8B-B14F-4D97-AF65-F5344CB8AC3E}">
        <p14:creationId xmlns:p14="http://schemas.microsoft.com/office/powerpoint/2010/main" val="3336506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9" descr="A picture containing timeline&#10;&#10;Description automatically generated">
            <a:extLst>
              <a:ext uri="{FF2B5EF4-FFF2-40B4-BE49-F238E27FC236}">
                <a16:creationId xmlns:a16="http://schemas.microsoft.com/office/drawing/2014/main" id="{58E52D8A-9C63-DE42-8AC8-9A746F35A6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664" y="1202450"/>
            <a:ext cx="4488188" cy="4018835"/>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30" descr="A picture containing graphical user interface&#10;&#10;Description automatically generated">
            <a:extLst>
              <a:ext uri="{FF2B5EF4-FFF2-40B4-BE49-F238E27FC236}">
                <a16:creationId xmlns:a16="http://schemas.microsoft.com/office/drawing/2014/main" id="{6F62EF7F-4B99-104D-854E-6CF7DA9E2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3254" y="1202450"/>
            <a:ext cx="4488188" cy="394837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7BBA2E81-D457-3F44-A58C-0B5DBCDDDE39}"/>
              </a:ext>
            </a:extLst>
          </p:cNvPr>
          <p:cNvSpPr>
            <a:spLocks noChangeArrowheads="1"/>
          </p:cNvSpPr>
          <p:nvPr/>
        </p:nvSpPr>
        <p:spPr bwMode="auto">
          <a:xfrm>
            <a:off x="1219754" y="469939"/>
            <a:ext cx="3744972"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1"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Application  Life Assured Income</a:t>
            </a:r>
            <a:endParaRPr kumimoji="0" lang="en-US" altLang="en-US" sz="11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4">
            <a:extLst>
              <a:ext uri="{FF2B5EF4-FFF2-40B4-BE49-F238E27FC236}">
                <a16:creationId xmlns:a16="http://schemas.microsoft.com/office/drawing/2014/main" id="{9CA64D6B-379F-5B42-900A-1835A7EDEDDC}"/>
              </a:ext>
            </a:extLst>
          </p:cNvPr>
          <p:cNvSpPr>
            <a:spLocks noChangeArrowheads="1"/>
          </p:cNvSpPr>
          <p:nvPr/>
        </p:nvSpPr>
        <p:spPr bwMode="auto">
          <a:xfrm>
            <a:off x="535741" y="5723676"/>
            <a:ext cx="498255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Set max value equal to min value of outlier using standard deviation algorithm. (max = 8400000)</a:t>
            </a: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5">
            <a:extLst>
              <a:ext uri="{FF2B5EF4-FFF2-40B4-BE49-F238E27FC236}">
                <a16:creationId xmlns:a16="http://schemas.microsoft.com/office/drawing/2014/main" id="{6DE3DFA1-6D02-3942-8708-F7355E0E0844}"/>
              </a:ext>
            </a:extLst>
          </p:cNvPr>
          <p:cNvSpPr>
            <a:spLocks noChangeArrowheads="1"/>
          </p:cNvSpPr>
          <p:nvPr/>
        </p:nvSpPr>
        <p:spPr bwMode="auto">
          <a:xfrm>
            <a:off x="7039418" y="5515840"/>
            <a:ext cx="48903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Set max value equal to min value of outlier using max voting algorithm. (max =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0B645036-5F1E-A246-A920-D7555D2F19C9}"/>
              </a:ext>
            </a:extLst>
          </p:cNvPr>
          <p:cNvSpPr/>
          <p:nvPr/>
        </p:nvSpPr>
        <p:spPr>
          <a:xfrm>
            <a:off x="6924248" y="502238"/>
            <a:ext cx="3886200" cy="338554"/>
          </a:xfrm>
          <a:prstGeom prst="rect">
            <a:avLst/>
          </a:prstGeom>
        </p:spPr>
        <p:txBody>
          <a:bodyPr wrap="square">
            <a:spAutoFit/>
          </a:bodyPr>
          <a:lstStyle/>
          <a:p>
            <a:r>
              <a:rPr lang="en-US" sz="1600" b="1" i="1" dirty="0">
                <a:latin typeface="Times New Roman" panose="02020603050405020304" pitchFamily="18" charset="0"/>
                <a:cs typeface="Times New Roman" panose="02020603050405020304" pitchFamily="18" charset="0"/>
              </a:rPr>
              <a:t>Applicant's Policy Risk Cessation Term</a:t>
            </a:r>
          </a:p>
        </p:txBody>
      </p:sp>
    </p:spTree>
    <p:extLst>
      <p:ext uri="{BB962C8B-B14F-4D97-AF65-F5344CB8AC3E}">
        <p14:creationId xmlns:p14="http://schemas.microsoft.com/office/powerpoint/2010/main" val="136051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A7AC8E78-F2E9-4E4E-A943-8A4FC6FF41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00" y="1530334"/>
            <a:ext cx="5465763" cy="431665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9CA160-B7AE-3244-9180-521EC6A68A5D}"/>
              </a:ext>
            </a:extLst>
          </p:cNvPr>
          <p:cNvSpPr/>
          <p:nvPr/>
        </p:nvSpPr>
        <p:spPr>
          <a:xfrm>
            <a:off x="2103551" y="1042450"/>
            <a:ext cx="1762393" cy="400110"/>
          </a:xfrm>
          <a:prstGeom prst="rect">
            <a:avLst/>
          </a:prstGeom>
        </p:spPr>
        <p:txBody>
          <a:bodyPr wrap="square">
            <a:spAutoFit/>
          </a:bodyPr>
          <a:lstStyle/>
          <a:p>
            <a:r>
              <a:rPr lang="en-US" sz="2000" dirty="0">
                <a:latin typeface="Calibri" panose="020F0502020204030204" pitchFamily="34" charset="0"/>
                <a:ea typeface="Calibri" panose="020F0502020204030204" pitchFamily="34" charset="0"/>
                <a:cs typeface="Times New Roman" panose="02020603050405020304" pitchFamily="18" charset="0"/>
              </a:rPr>
              <a:t>Age Binning</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F58D704B-AB2A-6642-AFC2-10FC6EAC86CC}"/>
              </a:ext>
            </a:extLst>
          </p:cNvPr>
          <p:cNvGraphicFramePr>
            <a:graphicFrameLocks noGrp="1"/>
          </p:cNvGraphicFramePr>
          <p:nvPr>
            <p:extLst>
              <p:ext uri="{D42A27DB-BD31-4B8C-83A1-F6EECF244321}">
                <p14:modId xmlns:p14="http://schemas.microsoft.com/office/powerpoint/2010/main" val="813204292"/>
              </p:ext>
            </p:extLst>
          </p:nvPr>
        </p:nvGraphicFramePr>
        <p:xfrm>
          <a:off x="7058959" y="1530334"/>
          <a:ext cx="3944306" cy="3180248"/>
        </p:xfrm>
        <a:graphic>
          <a:graphicData uri="http://schemas.openxmlformats.org/drawingml/2006/table">
            <a:tbl>
              <a:tblPr firstRow="1" firstCol="1" bandRow="1">
                <a:tableStyleId>{0E3FDE45-AF77-4B5C-9715-49D594BDF05E}</a:tableStyleId>
              </a:tblPr>
              <a:tblGrid>
                <a:gridCol w="1972153">
                  <a:extLst>
                    <a:ext uri="{9D8B030D-6E8A-4147-A177-3AD203B41FA5}">
                      <a16:colId xmlns:a16="http://schemas.microsoft.com/office/drawing/2014/main" val="1704950890"/>
                    </a:ext>
                  </a:extLst>
                </a:gridCol>
                <a:gridCol w="1972153">
                  <a:extLst>
                    <a:ext uri="{9D8B030D-6E8A-4147-A177-3AD203B41FA5}">
                      <a16:colId xmlns:a16="http://schemas.microsoft.com/office/drawing/2014/main" val="3548606460"/>
                    </a:ext>
                  </a:extLst>
                </a:gridCol>
              </a:tblGrid>
              <a:tr h="795062">
                <a:tc>
                  <a:txBody>
                    <a:bodyPr/>
                    <a:lstStyle/>
                    <a:p>
                      <a:r>
                        <a:rPr lang="en-IN" sz="1800" dirty="0">
                          <a:effectLst/>
                        </a:rPr>
                        <a:t>Below 18.5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r>
                        <a:rPr lang="en-IN" sz="1800" b="0" dirty="0">
                          <a:effectLst/>
                        </a:rPr>
                        <a:t>Underweight</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134145130"/>
                  </a:ext>
                </a:extLst>
              </a:tr>
              <a:tr h="795062">
                <a:tc>
                  <a:txBody>
                    <a:bodyPr/>
                    <a:lstStyle/>
                    <a:p>
                      <a:r>
                        <a:rPr lang="en-IN" sz="1800" dirty="0">
                          <a:effectLst/>
                        </a:rPr>
                        <a:t>18.51 to 24.9</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r>
                        <a:rPr lang="en-IN" sz="1800" dirty="0">
                          <a:effectLst/>
                        </a:rPr>
                        <a:t>Healthy weight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2380872474"/>
                  </a:ext>
                </a:extLst>
              </a:tr>
              <a:tr h="795062">
                <a:tc>
                  <a:txBody>
                    <a:bodyPr/>
                    <a:lstStyle/>
                    <a:p>
                      <a:r>
                        <a:rPr lang="en-IN" sz="1800" dirty="0">
                          <a:effectLst/>
                        </a:rPr>
                        <a:t>24.91 to 29.9</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r>
                        <a:rPr lang="en-IN" sz="1800">
                          <a:effectLst/>
                        </a:rPr>
                        <a:t>Overweight</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2165181851"/>
                  </a:ext>
                </a:extLst>
              </a:tr>
              <a:tr h="795062">
                <a:tc>
                  <a:txBody>
                    <a:bodyPr/>
                    <a:lstStyle/>
                    <a:p>
                      <a:r>
                        <a:rPr lang="en-IN" sz="1800" dirty="0">
                          <a:effectLst/>
                        </a:rPr>
                        <a:t>29.91 or higher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r>
                        <a:rPr lang="en-IN" sz="1800" dirty="0">
                          <a:effectLst/>
                        </a:rPr>
                        <a:t>Obese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3436831652"/>
                  </a:ext>
                </a:extLst>
              </a:tr>
            </a:tbl>
          </a:graphicData>
        </a:graphic>
      </p:graphicFrame>
      <p:sp>
        <p:nvSpPr>
          <p:cNvPr id="4" name="Rectangle 3">
            <a:extLst>
              <a:ext uri="{FF2B5EF4-FFF2-40B4-BE49-F238E27FC236}">
                <a16:creationId xmlns:a16="http://schemas.microsoft.com/office/drawing/2014/main" id="{EF946220-C829-0A4F-BD87-B03E98D1EFB8}"/>
              </a:ext>
            </a:extLst>
          </p:cNvPr>
          <p:cNvSpPr>
            <a:spLocks noChangeArrowheads="1"/>
          </p:cNvSpPr>
          <p:nvPr/>
        </p:nvSpPr>
        <p:spPr bwMode="auto">
          <a:xfrm>
            <a:off x="7836060" y="1042450"/>
            <a:ext cx="2625402"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BMI Categorization</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9E2AC175-39ED-4E88-BBC1-50537D8ACC54}"/>
              </a:ext>
            </a:extLst>
          </p:cNvPr>
          <p:cNvSpPr>
            <a:spLocks noChangeArrowheads="1"/>
          </p:cNvSpPr>
          <p:nvPr/>
        </p:nvSpPr>
        <p:spPr bwMode="auto">
          <a:xfrm>
            <a:off x="230113" y="104243"/>
            <a:ext cx="5700600" cy="430887"/>
          </a:xfrm>
          <a:prstGeom prst="rect">
            <a:avLst/>
          </a:prstGeom>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1"/>
          </a:lnRef>
          <a:fillRef idx="3">
            <a:schemeClr val="accent1"/>
          </a:fillRef>
          <a:effectRef idx="3">
            <a:schemeClr val="accent1"/>
          </a:effectRef>
          <a:fontRef idx="minor">
            <a:schemeClr val="lt1"/>
          </a:fontRef>
        </p:style>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Numerical Values Treatment – Binning </a:t>
            </a:r>
            <a:endParaRPr kumimoji="0" lang="en-US" altLang="en-US" sz="2800" i="0" u="none" strike="noStrike" normalizeH="0"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7D667DE-FC3F-41E3-8396-3D295F92534E}"/>
              </a:ext>
            </a:extLst>
          </p:cNvPr>
          <p:cNvSpPr txBox="1"/>
          <p:nvPr/>
        </p:nvSpPr>
        <p:spPr>
          <a:xfrm>
            <a:off x="6726237" y="5415440"/>
            <a:ext cx="5465763" cy="646331"/>
          </a:xfrm>
          <a:prstGeom prst="rect">
            <a:avLst/>
          </a:prstGeom>
          <a:noFill/>
        </p:spPr>
        <p:txBody>
          <a:bodyPr wrap="square" rtlCol="0">
            <a:spAutoFit/>
          </a:bodyPr>
          <a:lstStyle/>
          <a:p>
            <a:r>
              <a:rPr lang="en-US" b="1" dirty="0"/>
              <a:t>Derived Variables: </a:t>
            </a:r>
            <a:r>
              <a:rPr lang="en-US" b="1" dirty="0">
                <a:latin typeface="Times New Roman" panose="02020603050405020304" pitchFamily="18" charset="0"/>
                <a:cs typeface="Times New Roman" panose="02020603050405020304" pitchFamily="18" charset="0"/>
              </a:rPr>
              <a:t>S</a:t>
            </a:r>
            <a:r>
              <a:rPr lang="en-US" dirty="0">
                <a:latin typeface="Times New Roman" panose="02020603050405020304" pitchFamily="18" charset="0"/>
                <a:cs typeface="Times New Roman" panose="02020603050405020304" pitchFamily="18" charset="0"/>
              </a:rPr>
              <a:t>moker+ Drinkers</a:t>
            </a:r>
            <a:endParaRPr lang="en-US" dirty="0"/>
          </a:p>
          <a:p>
            <a:endParaRPr lang="en-IN" dirty="0"/>
          </a:p>
        </p:txBody>
      </p:sp>
    </p:spTree>
    <p:extLst>
      <p:ext uri="{BB962C8B-B14F-4D97-AF65-F5344CB8AC3E}">
        <p14:creationId xmlns:p14="http://schemas.microsoft.com/office/powerpoint/2010/main" val="1384061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044AD70-3F31-4A9A-8E84-C3B9AD92E545}"/>
              </a:ext>
            </a:extLst>
          </p:cNvPr>
          <p:cNvSpPr/>
          <p:nvPr/>
        </p:nvSpPr>
        <p:spPr>
          <a:xfrm>
            <a:off x="3919759" y="879304"/>
            <a:ext cx="4352474" cy="769441"/>
          </a:xfrm>
          <a:prstGeom prst="rect">
            <a:avLst/>
          </a:prstGeom>
        </p:spPr>
        <p:style>
          <a:lnRef idx="0">
            <a:schemeClr val="accent1"/>
          </a:lnRef>
          <a:fillRef idx="3">
            <a:schemeClr val="accent1"/>
          </a:fillRef>
          <a:effectRef idx="3">
            <a:schemeClr val="accent1"/>
          </a:effectRef>
          <a:fontRef idx="minor">
            <a:schemeClr val="lt1"/>
          </a:fontRef>
        </p:style>
        <p:txBody>
          <a:bodyPr wrap="none" lIns="91440" tIns="45720" rIns="91440" bIns="45720">
            <a:spAutoFit/>
          </a:bodyPr>
          <a:lstStyle/>
          <a:p>
            <a:pPr algn="ctr"/>
            <a:r>
              <a:rPr lang="en-U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DATA IS READY </a:t>
            </a:r>
          </a:p>
        </p:txBody>
      </p:sp>
      <mc:AlternateContent xmlns:mc="http://schemas.openxmlformats.org/markup-compatibility/2006" xmlns:am3d="http://schemas.microsoft.com/office/drawing/2017/model3d">
        <mc:Choice Requires="am3d">
          <p:graphicFrame>
            <p:nvGraphicFramePr>
              <p:cNvPr id="5" name="3D Model 4" descr="Gears">
                <a:extLst>
                  <a:ext uri="{FF2B5EF4-FFF2-40B4-BE49-F238E27FC236}">
                    <a16:creationId xmlns:a16="http://schemas.microsoft.com/office/drawing/2014/main" id="{44AF36FB-5703-4DB5-962A-4A3B78109C4D}"/>
                  </a:ext>
                </a:extLst>
              </p:cNvPr>
              <p:cNvGraphicFramePr>
                <a:graphicFrameLocks noChangeAspect="1"/>
              </p:cNvGraphicFramePr>
              <p:nvPr>
                <p:extLst>
                  <p:ext uri="{D42A27DB-BD31-4B8C-83A1-F6EECF244321}">
                    <p14:modId xmlns:p14="http://schemas.microsoft.com/office/powerpoint/2010/main" val="527907010"/>
                  </p:ext>
                </p:extLst>
              </p:nvPr>
            </p:nvGraphicFramePr>
            <p:xfrm>
              <a:off x="3997463" y="1805305"/>
              <a:ext cx="4197065" cy="3247390"/>
            </p:xfrm>
            <a:graphic>
              <a:graphicData uri="http://schemas.microsoft.com/office/drawing/2017/model3d">
                <am3d:model3d r:embed="rId2">
                  <am3d:spPr>
                    <a:xfrm>
                      <a:off x="0" y="0"/>
                      <a:ext cx="4197065" cy="3247390"/>
                    </a:xfrm>
                    <a:prstGeom prst="rect">
                      <a:avLst/>
                    </a:prstGeom>
                  </am3d:spPr>
                  <am3d:camera>
                    <am3d:pos x="0" y="0" z="60106359"/>
                    <am3d:up dx="0" dy="36000000" dz="0"/>
                    <am3d:lookAt x="0" y="0" z="0"/>
                    <am3d:perspective fov="2700000"/>
                  </am3d:camera>
                  <am3d:trans>
                    <am3d:meterPerModelUnit n="1907604" d="1000000"/>
                    <am3d:preTrans dx="718081" dy="-13902428" dz="156387"/>
                    <am3d:scale>
                      <am3d:sx n="1000000" d="1000000"/>
                      <am3d:sy n="1000000" d="1000000"/>
                      <am3d:sz n="1000000" d="1000000"/>
                    </am3d:scale>
                    <am3d:rot ax="-10752633" ay="-1576093" az="10779043"/>
                    <am3d:postTrans dx="0" dy="0" dz="0"/>
                  </am3d:trans>
                  <am3d:raster rName="Office3DRenderer" rVer="16.0.8326">
                    <am3d:blip r:embed="rId3"/>
                  </am3d:raster>
                  <am3d:objViewport viewportSz="541866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Model 4" descr="Gears">
                <a:extLst>
                  <a:ext uri="{FF2B5EF4-FFF2-40B4-BE49-F238E27FC236}">
                    <a16:creationId xmlns:a16="http://schemas.microsoft.com/office/drawing/2014/main" id="{44AF36FB-5703-4DB5-962A-4A3B78109C4D}"/>
                  </a:ext>
                </a:extLst>
              </p:cNvPr>
              <p:cNvPicPr>
                <a:picLocks noGrp="1" noRot="1" noChangeAspect="1" noMove="1" noResize="1" noEditPoints="1" noAdjustHandles="1" noChangeArrowheads="1" noChangeShapeType="1" noCrop="1"/>
              </p:cNvPicPr>
              <p:nvPr/>
            </p:nvPicPr>
            <p:blipFill>
              <a:blip r:embed="rId4"/>
              <a:stretch>
                <a:fillRect/>
              </a:stretch>
            </p:blipFill>
            <p:spPr>
              <a:xfrm>
                <a:off x="3997463" y="1805305"/>
                <a:ext cx="4197065" cy="3247390"/>
              </a:xfrm>
              <a:prstGeom prst="rect">
                <a:avLst/>
              </a:prstGeom>
            </p:spPr>
          </p:pic>
        </mc:Fallback>
      </mc:AlternateContent>
      <p:sp>
        <p:nvSpPr>
          <p:cNvPr id="6" name="Rectangle 5">
            <a:extLst>
              <a:ext uri="{FF2B5EF4-FFF2-40B4-BE49-F238E27FC236}">
                <a16:creationId xmlns:a16="http://schemas.microsoft.com/office/drawing/2014/main" id="{5DE8AE0F-998C-404C-9A26-5F9180F36E5B}"/>
              </a:ext>
            </a:extLst>
          </p:cNvPr>
          <p:cNvSpPr/>
          <p:nvPr/>
        </p:nvSpPr>
        <p:spPr>
          <a:xfrm>
            <a:off x="3194046" y="5666167"/>
            <a:ext cx="5803900" cy="584775"/>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r>
              <a:rPr lang="en-US"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LET’S BUILD THE MODEL</a:t>
            </a:r>
          </a:p>
        </p:txBody>
      </p:sp>
    </p:spTree>
    <p:extLst>
      <p:ext uri="{BB962C8B-B14F-4D97-AF65-F5344CB8AC3E}">
        <p14:creationId xmlns:p14="http://schemas.microsoft.com/office/powerpoint/2010/main" val="3299217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BD87C7-ECCD-435C-A347-41F728F0125B}"/>
              </a:ext>
            </a:extLst>
          </p:cNvPr>
          <p:cNvPicPr>
            <a:picLocks noChangeAspect="1"/>
          </p:cNvPicPr>
          <p:nvPr/>
        </p:nvPicPr>
        <p:blipFill>
          <a:blip r:embed="rId2"/>
          <a:stretch>
            <a:fillRect/>
          </a:stretch>
        </p:blipFill>
        <p:spPr>
          <a:xfrm>
            <a:off x="6466176" y="1742304"/>
            <a:ext cx="5495165" cy="2706130"/>
          </a:xfrm>
          <a:prstGeom prst="rect">
            <a:avLst/>
          </a:prstGeom>
        </p:spPr>
      </p:pic>
      <p:sp>
        <p:nvSpPr>
          <p:cNvPr id="5" name="TextBox 4">
            <a:extLst>
              <a:ext uri="{FF2B5EF4-FFF2-40B4-BE49-F238E27FC236}">
                <a16:creationId xmlns:a16="http://schemas.microsoft.com/office/drawing/2014/main" id="{CD8C60E9-0806-4A93-9BFF-F0C8E6A39F7F}"/>
              </a:ext>
            </a:extLst>
          </p:cNvPr>
          <p:cNvSpPr txBox="1"/>
          <p:nvPr/>
        </p:nvSpPr>
        <p:spPr>
          <a:xfrm>
            <a:off x="230659" y="1359245"/>
            <a:ext cx="5873578" cy="5078313"/>
          </a:xfrm>
          <a:prstGeom prst="rect">
            <a:avLst/>
          </a:prstGeom>
          <a:noFill/>
        </p:spPr>
        <p:txBody>
          <a:bodyPr wrap="square" rtlCol="0">
            <a:spAutoFit/>
          </a:bodyPr>
          <a:lstStyle/>
          <a:p>
            <a:r>
              <a:rPr lang="en-US" dirty="0"/>
              <a:t>Grid search is the process of performing hyper parameter tuning in order to determine the optimal values for a given model.</a:t>
            </a:r>
          </a:p>
          <a:p>
            <a:endParaRPr lang="en-US" dirty="0"/>
          </a:p>
          <a:p>
            <a:r>
              <a:rPr lang="en-US" dirty="0"/>
              <a:t>What are hyperparameters?</a:t>
            </a:r>
          </a:p>
          <a:p>
            <a:pPr fontAlgn="base"/>
            <a:r>
              <a:rPr lang="en-US" b="1" dirty="0"/>
              <a:t>Hyperparameters</a:t>
            </a:r>
            <a:r>
              <a:rPr lang="en-US" dirty="0"/>
              <a:t>, are the parameters that cannot be directly learned from the regular training process. They are usually fixed before the actual training process begins. These parameters express important properties of the model such as its complexity or how fast it should learn.</a:t>
            </a:r>
          </a:p>
          <a:p>
            <a:pPr fontAlgn="base"/>
            <a:r>
              <a:rPr lang="en-US" dirty="0"/>
              <a:t>Some examples of model hyperparameters include:</a:t>
            </a:r>
          </a:p>
          <a:p>
            <a:pPr marL="285750" indent="-285750" fontAlgn="base">
              <a:buFont typeface="Arial" panose="020B0604020202020204" pitchFamily="34" charset="0"/>
              <a:buChar char="•"/>
            </a:pPr>
            <a:r>
              <a:rPr lang="en-US" dirty="0"/>
              <a:t>The penalty in Logistic Regression Classifier i.e. L1 or L2 regularization</a:t>
            </a:r>
          </a:p>
          <a:p>
            <a:pPr marL="285750" indent="-285750" fontAlgn="base">
              <a:buFont typeface="Arial" panose="020B0604020202020204" pitchFamily="34" charset="0"/>
              <a:buChar char="•"/>
            </a:pPr>
            <a:r>
              <a:rPr lang="en-US" dirty="0"/>
              <a:t>The learning rate for training a neural network.</a:t>
            </a:r>
          </a:p>
          <a:p>
            <a:pPr marL="285750" indent="-285750" fontAlgn="base">
              <a:buFont typeface="Arial" panose="020B0604020202020204" pitchFamily="34" charset="0"/>
              <a:buChar char="•"/>
            </a:pPr>
            <a:r>
              <a:rPr lang="en-US" dirty="0"/>
              <a:t>The C and sigma hyperparameters for support vector machines.</a:t>
            </a:r>
          </a:p>
          <a:p>
            <a:pPr marL="285750" indent="-285750" fontAlgn="base">
              <a:buFont typeface="Arial" panose="020B0604020202020204" pitchFamily="34" charset="0"/>
              <a:buChar char="•"/>
            </a:pPr>
            <a:r>
              <a:rPr lang="en-US" dirty="0"/>
              <a:t>The k in k-nearest neighbors.</a:t>
            </a:r>
          </a:p>
          <a:p>
            <a:endParaRPr lang="en-IN" dirty="0"/>
          </a:p>
        </p:txBody>
      </p:sp>
      <p:sp>
        <p:nvSpPr>
          <p:cNvPr id="2" name="TextBox 1">
            <a:extLst>
              <a:ext uri="{FF2B5EF4-FFF2-40B4-BE49-F238E27FC236}">
                <a16:creationId xmlns:a16="http://schemas.microsoft.com/office/drawing/2014/main" id="{24205A5E-E2D0-490C-86B6-B562BEC9D421}"/>
              </a:ext>
            </a:extLst>
          </p:cNvPr>
          <p:cNvSpPr txBox="1"/>
          <p:nvPr/>
        </p:nvSpPr>
        <p:spPr>
          <a:xfrm>
            <a:off x="8439665" y="4229615"/>
            <a:ext cx="3027405" cy="276999"/>
          </a:xfrm>
          <a:prstGeom prst="rect">
            <a:avLst/>
          </a:prstGeom>
          <a:noFill/>
        </p:spPr>
        <p:txBody>
          <a:bodyPr wrap="square" rtlCol="0">
            <a:spAutoFit/>
          </a:bodyPr>
          <a:lstStyle/>
          <a:p>
            <a:r>
              <a:rPr lang="en-IN" sz="1200" dirty="0">
                <a:latin typeface="Arial" panose="020B0604020202020204" pitchFamily="34" charset="0"/>
                <a:cs typeface="Arial" panose="020B0604020202020204" pitchFamily="34" charset="0"/>
              </a:rPr>
              <a:t>Our Grid Search CV result</a:t>
            </a:r>
          </a:p>
        </p:txBody>
      </p:sp>
      <p:sp>
        <p:nvSpPr>
          <p:cNvPr id="6" name="Rectangle 5">
            <a:extLst>
              <a:ext uri="{FF2B5EF4-FFF2-40B4-BE49-F238E27FC236}">
                <a16:creationId xmlns:a16="http://schemas.microsoft.com/office/drawing/2014/main" id="{40D68BC8-CF85-4F8D-83A2-766E45A8516A}"/>
              </a:ext>
            </a:extLst>
          </p:cNvPr>
          <p:cNvSpPr>
            <a:spLocks noChangeArrowheads="1"/>
          </p:cNvSpPr>
          <p:nvPr/>
        </p:nvSpPr>
        <p:spPr bwMode="auto">
          <a:xfrm>
            <a:off x="341869" y="304081"/>
            <a:ext cx="3476368" cy="553998"/>
          </a:xfrm>
          <a:prstGeom prst="rect">
            <a:avLst/>
          </a:prstGeom>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1"/>
          </a:lnRef>
          <a:fillRef idx="3">
            <a:schemeClr val="accent1"/>
          </a:fillRef>
          <a:effectRef idx="3">
            <a:schemeClr val="accent1"/>
          </a:effectRef>
          <a:fontRef idx="minor">
            <a:schemeClr val="lt1"/>
          </a:fontRef>
        </p:style>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36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Grid Search CV</a:t>
            </a:r>
            <a:r>
              <a:rPr kumimoji="0" lang="en-US" altLang="en-US" sz="3600" i="0" u="none" strike="noStrike" normalizeH="0"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p>
        </p:txBody>
      </p:sp>
      <p:sp>
        <p:nvSpPr>
          <p:cNvPr id="7" name="TextBox 6">
            <a:extLst>
              <a:ext uri="{FF2B5EF4-FFF2-40B4-BE49-F238E27FC236}">
                <a16:creationId xmlns:a16="http://schemas.microsoft.com/office/drawing/2014/main" id="{73B12189-2F77-4FAD-93D7-C772E3F4B8F7}"/>
              </a:ext>
            </a:extLst>
          </p:cNvPr>
          <p:cNvSpPr txBox="1"/>
          <p:nvPr/>
        </p:nvSpPr>
        <p:spPr>
          <a:xfrm>
            <a:off x="7511143" y="4575406"/>
            <a:ext cx="4101737" cy="646331"/>
          </a:xfrm>
          <a:prstGeom prst="rect">
            <a:avLst/>
          </a:prstGeom>
          <a:noFill/>
        </p:spPr>
        <p:txBody>
          <a:bodyPr wrap="square" rtlCol="0">
            <a:spAutoFit/>
          </a:bodyPr>
          <a:lstStyle/>
          <a:p>
            <a:r>
              <a:rPr lang="en-IN" b="1" dirty="0">
                <a:latin typeface="Arial" panose="020B0604020202020204" pitchFamily="34" charset="0"/>
                <a:cs typeface="Arial" panose="020B0604020202020204" pitchFamily="34" charset="0"/>
              </a:rPr>
              <a:t>We have </a:t>
            </a:r>
            <a:r>
              <a:rPr lang="en-US" b="1" dirty="0">
                <a:latin typeface="Arial" panose="020B0604020202020204" pitchFamily="34" charset="0"/>
                <a:cs typeface="Arial" panose="020B0604020202020204" pitchFamily="34" charset="0"/>
              </a:rPr>
              <a:t>created a K-Fold object with 5 splits</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21196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1371893-5F75-4CC9-A096-1BBA8CCEF0E7}"/>
              </a:ext>
            </a:extLst>
          </p:cNvPr>
          <p:cNvSpPr>
            <a:spLocks noChangeArrowheads="1"/>
          </p:cNvSpPr>
          <p:nvPr/>
        </p:nvSpPr>
        <p:spPr bwMode="auto">
          <a:xfrm>
            <a:off x="112547" y="303946"/>
            <a:ext cx="5452230" cy="553998"/>
          </a:xfrm>
          <a:prstGeom prst="rect">
            <a:avLst/>
          </a:prstGeom>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1"/>
          </a:lnRef>
          <a:fillRef idx="3">
            <a:schemeClr val="accent1"/>
          </a:fillRef>
          <a:effectRef idx="3">
            <a:schemeClr val="accent1"/>
          </a:effectRef>
          <a:fontRef idx="minor">
            <a:schemeClr val="lt1"/>
          </a:fontRef>
        </p:style>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i="0" u="none" strike="noStrike" normalizeH="0"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FEATURE SELECTION </a:t>
            </a:r>
          </a:p>
        </p:txBody>
      </p:sp>
      <p:graphicFrame>
        <p:nvGraphicFramePr>
          <p:cNvPr id="5" name="Diagram 4">
            <a:extLst>
              <a:ext uri="{FF2B5EF4-FFF2-40B4-BE49-F238E27FC236}">
                <a16:creationId xmlns:a16="http://schemas.microsoft.com/office/drawing/2014/main" id="{E338CBDB-8E1A-47E3-8EF6-BFC3EE2984D7}"/>
              </a:ext>
            </a:extLst>
          </p:cNvPr>
          <p:cNvGraphicFramePr/>
          <p:nvPr>
            <p:extLst>
              <p:ext uri="{D42A27DB-BD31-4B8C-83A1-F6EECF244321}">
                <p14:modId xmlns:p14="http://schemas.microsoft.com/office/powerpoint/2010/main" val="1173222171"/>
              </p:ext>
            </p:extLst>
          </p:nvPr>
        </p:nvGraphicFramePr>
        <p:xfrm>
          <a:off x="2184785" y="2038864"/>
          <a:ext cx="7549979" cy="27802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1074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D7A8C7-BB88-4FD7-88FC-28F91D009D9C}"/>
              </a:ext>
            </a:extLst>
          </p:cNvPr>
          <p:cNvSpPr>
            <a:spLocks noChangeArrowheads="1"/>
          </p:cNvSpPr>
          <p:nvPr/>
        </p:nvSpPr>
        <p:spPr bwMode="auto">
          <a:xfrm>
            <a:off x="230113" y="104243"/>
            <a:ext cx="6375400" cy="430887"/>
          </a:xfrm>
          <a:prstGeom prst="rect">
            <a:avLst/>
          </a:prstGeom>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1"/>
          </a:lnRef>
          <a:fillRef idx="3">
            <a:schemeClr val="accent1"/>
          </a:fillRef>
          <a:effectRef idx="3">
            <a:schemeClr val="accent1"/>
          </a:effectRef>
          <a:fontRef idx="minor">
            <a:schemeClr val="lt1"/>
          </a:fontRef>
        </p:style>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i="0" u="none" strike="noStrike" normalizeH="0"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FEATURE SELECTION – Correlation Plot </a:t>
            </a:r>
          </a:p>
        </p:txBody>
      </p:sp>
      <p:pic>
        <p:nvPicPr>
          <p:cNvPr id="1026" name="Picture 2">
            <a:extLst>
              <a:ext uri="{FF2B5EF4-FFF2-40B4-BE49-F238E27FC236}">
                <a16:creationId xmlns:a16="http://schemas.microsoft.com/office/drawing/2014/main" id="{DE327861-54D1-45E9-93DF-A3410BF470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004" y="1301853"/>
            <a:ext cx="9810750" cy="535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2884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EDB4D6-38E5-424E-A32E-B931DAA2441B}"/>
              </a:ext>
            </a:extLst>
          </p:cNvPr>
          <p:cNvSpPr>
            <a:spLocks noChangeArrowheads="1"/>
          </p:cNvSpPr>
          <p:nvPr/>
        </p:nvSpPr>
        <p:spPr bwMode="auto">
          <a:xfrm>
            <a:off x="230113" y="104243"/>
            <a:ext cx="7502310" cy="430887"/>
          </a:xfrm>
          <a:prstGeom prst="rect">
            <a:avLst/>
          </a:prstGeom>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1"/>
          </a:lnRef>
          <a:fillRef idx="3">
            <a:schemeClr val="accent1"/>
          </a:fillRef>
          <a:effectRef idx="3">
            <a:schemeClr val="accent1"/>
          </a:effectRef>
          <a:fontRef idx="minor">
            <a:schemeClr val="lt1"/>
          </a:fontRef>
        </p:style>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i="0" u="none" strike="noStrike" normalizeH="0"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FEATURE SELECTION – OLS Regression Report </a:t>
            </a:r>
          </a:p>
        </p:txBody>
      </p:sp>
      <p:pic>
        <p:nvPicPr>
          <p:cNvPr id="2050" name="Picture 2">
            <a:extLst>
              <a:ext uri="{FF2B5EF4-FFF2-40B4-BE49-F238E27FC236}">
                <a16:creationId xmlns:a16="http://schemas.microsoft.com/office/drawing/2014/main" id="{6480DBF0-3E7B-4F8A-84E1-666A3225F2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4964" y="888786"/>
            <a:ext cx="7277100" cy="18420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8B957B7-23DF-4E20-87D6-CE9B66D2A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90" y="2820052"/>
            <a:ext cx="11226620" cy="3669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1684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44242F-8878-4F3F-8AC7-5CCE1E9E142C}"/>
              </a:ext>
            </a:extLst>
          </p:cNvPr>
          <p:cNvSpPr>
            <a:spLocks noChangeArrowheads="1"/>
          </p:cNvSpPr>
          <p:nvPr/>
        </p:nvSpPr>
        <p:spPr bwMode="auto">
          <a:xfrm>
            <a:off x="230113" y="104243"/>
            <a:ext cx="7630550" cy="430887"/>
          </a:xfrm>
          <a:prstGeom prst="rect">
            <a:avLst/>
          </a:prstGeom>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1"/>
          </a:lnRef>
          <a:fillRef idx="3">
            <a:schemeClr val="accent1"/>
          </a:fillRef>
          <a:effectRef idx="3">
            <a:schemeClr val="accent1"/>
          </a:effectRef>
          <a:fontRef idx="minor">
            <a:schemeClr val="lt1"/>
          </a:fontRef>
        </p:style>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i="0" u="none" strike="noStrike" normalizeH="0"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FEATURE SELECTION –  Feature Importance Plot </a:t>
            </a:r>
          </a:p>
        </p:txBody>
      </p:sp>
      <p:pic>
        <p:nvPicPr>
          <p:cNvPr id="3074" name="Picture 2">
            <a:extLst>
              <a:ext uri="{FF2B5EF4-FFF2-40B4-BE49-F238E27FC236}">
                <a16:creationId xmlns:a16="http://schemas.microsoft.com/office/drawing/2014/main" id="{E545067D-2497-4944-AF56-1C99CC7138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15" y="1204332"/>
            <a:ext cx="11826873" cy="4839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603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1F657DDF-EC5F-4A23-A0F2-7764AAEEAD3D}"/>
              </a:ext>
            </a:extLst>
          </p:cNvPr>
          <p:cNvSpPr>
            <a:spLocks/>
          </p:cNvSpPr>
          <p:nvPr/>
        </p:nvSpPr>
        <p:spPr bwMode="auto">
          <a:xfrm>
            <a:off x="496575" y="24547"/>
            <a:ext cx="11568112" cy="5722553"/>
          </a:xfrm>
          <a:custGeom>
            <a:avLst/>
            <a:gdLst>
              <a:gd name="T0" fmla="*/ 3147 w 3147"/>
              <a:gd name="T1" fmla="*/ 1312 h 1657"/>
              <a:gd name="T2" fmla="*/ 3147 w 3147"/>
              <a:gd name="T3" fmla="*/ 1657 h 1657"/>
              <a:gd name="T4" fmla="*/ 2364 w 3147"/>
              <a:gd name="T5" fmla="*/ 1244 h 1657"/>
              <a:gd name="T6" fmla="*/ 2096 w 3147"/>
              <a:gd name="T7" fmla="*/ 1244 h 1657"/>
              <a:gd name="T8" fmla="*/ 1818 w 3147"/>
              <a:gd name="T9" fmla="*/ 1391 h 1657"/>
              <a:gd name="T10" fmla="*/ 1720 w 3147"/>
              <a:gd name="T11" fmla="*/ 1415 h 1657"/>
              <a:gd name="T12" fmla="*/ 1622 w 3147"/>
              <a:gd name="T13" fmla="*/ 1391 h 1657"/>
              <a:gd name="T14" fmla="*/ 917 w 3147"/>
              <a:gd name="T15" fmla="*/ 1019 h 1657"/>
              <a:gd name="T16" fmla="*/ 888 w 3147"/>
              <a:gd name="T17" fmla="*/ 1004 h 1657"/>
              <a:gd name="T18" fmla="*/ 755 w 3147"/>
              <a:gd name="T19" fmla="*/ 934 h 1657"/>
              <a:gd name="T20" fmla="*/ 756 w 3147"/>
              <a:gd name="T21" fmla="*/ 742 h 1657"/>
              <a:gd name="T22" fmla="*/ 901 w 3147"/>
              <a:gd name="T23" fmla="*/ 666 h 1657"/>
              <a:gd name="T24" fmla="*/ 901 w 3147"/>
              <a:gd name="T25" fmla="*/ 475 h 1657"/>
              <a:gd name="T26" fmla="*/ 0 w 3147"/>
              <a:gd name="T27" fmla="*/ 0 h 1657"/>
              <a:gd name="T28" fmla="*/ 654 w 3147"/>
              <a:gd name="T29" fmla="*/ 0 h 1657"/>
              <a:gd name="T30" fmla="*/ 1321 w 3147"/>
              <a:gd name="T31" fmla="*/ 351 h 1657"/>
              <a:gd name="T32" fmla="*/ 1454 w 3147"/>
              <a:gd name="T33" fmla="*/ 571 h 1657"/>
              <a:gd name="T34" fmla="*/ 1322 w 3147"/>
              <a:gd name="T35" fmla="*/ 790 h 1657"/>
              <a:gd name="T36" fmla="*/ 1322 w 3147"/>
              <a:gd name="T37" fmla="*/ 887 h 1657"/>
              <a:gd name="T38" fmla="*/ 1623 w 3147"/>
              <a:gd name="T39" fmla="*/ 1046 h 1657"/>
              <a:gd name="T40" fmla="*/ 1817 w 3147"/>
              <a:gd name="T41" fmla="*/ 1046 h 1657"/>
              <a:gd name="T42" fmla="*/ 1903 w 3147"/>
              <a:gd name="T43" fmla="*/ 1001 h 1657"/>
              <a:gd name="T44" fmla="*/ 2074 w 3147"/>
              <a:gd name="T45" fmla="*/ 911 h 1657"/>
              <a:gd name="T46" fmla="*/ 2095 w 3147"/>
              <a:gd name="T47" fmla="*/ 900 h 1657"/>
              <a:gd name="T48" fmla="*/ 2363 w 3147"/>
              <a:gd name="T49" fmla="*/ 900 h 1657"/>
              <a:gd name="T50" fmla="*/ 2555 w 3147"/>
              <a:gd name="T51" fmla="*/ 1001 h 1657"/>
              <a:gd name="T52" fmla="*/ 2555 w 3147"/>
              <a:gd name="T53" fmla="*/ 1001 h 1657"/>
              <a:gd name="T54" fmla="*/ 3147 w 3147"/>
              <a:gd name="T55" fmla="*/ 1312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47" h="1657">
                <a:moveTo>
                  <a:pt x="3147" y="1312"/>
                </a:moveTo>
                <a:cubicBezTo>
                  <a:pt x="3147" y="1657"/>
                  <a:pt x="3147" y="1657"/>
                  <a:pt x="3147" y="1657"/>
                </a:cubicBezTo>
                <a:cubicBezTo>
                  <a:pt x="2364" y="1244"/>
                  <a:pt x="2364" y="1244"/>
                  <a:pt x="2364" y="1244"/>
                </a:cubicBezTo>
                <a:cubicBezTo>
                  <a:pt x="2280" y="1200"/>
                  <a:pt x="2179" y="1200"/>
                  <a:pt x="2096" y="1244"/>
                </a:cubicBezTo>
                <a:cubicBezTo>
                  <a:pt x="1818" y="1391"/>
                  <a:pt x="1818" y="1391"/>
                  <a:pt x="1818" y="1391"/>
                </a:cubicBezTo>
                <a:cubicBezTo>
                  <a:pt x="1787" y="1407"/>
                  <a:pt x="1753" y="1415"/>
                  <a:pt x="1720" y="1415"/>
                </a:cubicBezTo>
                <a:cubicBezTo>
                  <a:pt x="1686" y="1415"/>
                  <a:pt x="1652" y="1407"/>
                  <a:pt x="1622" y="1391"/>
                </a:cubicBezTo>
                <a:cubicBezTo>
                  <a:pt x="917" y="1019"/>
                  <a:pt x="917" y="1019"/>
                  <a:pt x="917" y="1019"/>
                </a:cubicBezTo>
                <a:cubicBezTo>
                  <a:pt x="888" y="1004"/>
                  <a:pt x="888" y="1004"/>
                  <a:pt x="888" y="1004"/>
                </a:cubicBezTo>
                <a:cubicBezTo>
                  <a:pt x="755" y="934"/>
                  <a:pt x="755" y="934"/>
                  <a:pt x="755" y="934"/>
                </a:cubicBezTo>
                <a:cubicBezTo>
                  <a:pt x="678" y="893"/>
                  <a:pt x="678" y="783"/>
                  <a:pt x="756" y="742"/>
                </a:cubicBezTo>
                <a:cubicBezTo>
                  <a:pt x="901" y="666"/>
                  <a:pt x="901" y="666"/>
                  <a:pt x="901" y="666"/>
                </a:cubicBezTo>
                <a:cubicBezTo>
                  <a:pt x="977" y="625"/>
                  <a:pt x="977" y="515"/>
                  <a:pt x="901" y="475"/>
                </a:cubicBezTo>
                <a:cubicBezTo>
                  <a:pt x="0" y="0"/>
                  <a:pt x="0" y="0"/>
                  <a:pt x="0" y="0"/>
                </a:cubicBezTo>
                <a:cubicBezTo>
                  <a:pt x="654" y="0"/>
                  <a:pt x="654" y="0"/>
                  <a:pt x="654" y="0"/>
                </a:cubicBezTo>
                <a:cubicBezTo>
                  <a:pt x="1321" y="351"/>
                  <a:pt x="1321" y="351"/>
                  <a:pt x="1321" y="351"/>
                </a:cubicBezTo>
                <a:cubicBezTo>
                  <a:pt x="1410" y="398"/>
                  <a:pt x="1454" y="484"/>
                  <a:pt x="1454" y="571"/>
                </a:cubicBezTo>
                <a:cubicBezTo>
                  <a:pt x="1454" y="657"/>
                  <a:pt x="1410" y="743"/>
                  <a:pt x="1322" y="790"/>
                </a:cubicBezTo>
                <a:cubicBezTo>
                  <a:pt x="1282" y="810"/>
                  <a:pt x="1282" y="867"/>
                  <a:pt x="1322" y="887"/>
                </a:cubicBezTo>
                <a:cubicBezTo>
                  <a:pt x="1623" y="1046"/>
                  <a:pt x="1623" y="1046"/>
                  <a:pt x="1623" y="1046"/>
                </a:cubicBezTo>
                <a:cubicBezTo>
                  <a:pt x="1684" y="1078"/>
                  <a:pt x="1756" y="1078"/>
                  <a:pt x="1817" y="1046"/>
                </a:cubicBezTo>
                <a:cubicBezTo>
                  <a:pt x="1903" y="1001"/>
                  <a:pt x="1903" y="1001"/>
                  <a:pt x="1903" y="1001"/>
                </a:cubicBezTo>
                <a:cubicBezTo>
                  <a:pt x="2074" y="911"/>
                  <a:pt x="2074" y="911"/>
                  <a:pt x="2074" y="911"/>
                </a:cubicBezTo>
                <a:cubicBezTo>
                  <a:pt x="2095" y="900"/>
                  <a:pt x="2095" y="900"/>
                  <a:pt x="2095" y="900"/>
                </a:cubicBezTo>
                <a:cubicBezTo>
                  <a:pt x="2179" y="856"/>
                  <a:pt x="2279" y="856"/>
                  <a:pt x="2363" y="900"/>
                </a:cubicBezTo>
                <a:cubicBezTo>
                  <a:pt x="2555" y="1001"/>
                  <a:pt x="2555" y="1001"/>
                  <a:pt x="2555" y="1001"/>
                </a:cubicBezTo>
                <a:cubicBezTo>
                  <a:pt x="2555" y="1001"/>
                  <a:pt x="2555" y="1001"/>
                  <a:pt x="2555" y="1001"/>
                </a:cubicBezTo>
                <a:lnTo>
                  <a:pt x="3147" y="1312"/>
                </a:lnTo>
                <a:close/>
              </a:path>
            </a:pathLst>
          </a:custGeom>
          <a:gradFill>
            <a:gsLst>
              <a:gs pos="100000">
                <a:srgbClr val="91B4B3"/>
              </a:gs>
              <a:gs pos="61000">
                <a:srgbClr val="829A99"/>
              </a:gs>
              <a:gs pos="0">
                <a:srgbClr val="6A7171"/>
              </a:gs>
            </a:gsLst>
            <a:lin ang="4200000" scaled="0"/>
          </a:gradFill>
          <a:ln>
            <a:noFill/>
          </a:ln>
          <a:effectLst>
            <a:innerShdw blurRad="63500" dist="50800" dir="18900000">
              <a:prstClr val="black">
                <a:alpha val="17000"/>
              </a:prstClr>
            </a:innerShdw>
          </a:effectLst>
        </p:spPr>
        <p:txBody>
          <a:bodyPr vert="horz" wrap="square" lIns="91440" tIns="45720" rIns="91440" bIns="45720" numCol="1" anchor="t" anchorCtr="0" compatLnSpc="1">
            <a:prstTxWarp prst="textNoShape">
              <a:avLst/>
            </a:prstTxWarp>
          </a:bodyPr>
          <a:lstStyle/>
          <a:p>
            <a:endParaRPr lang="id-ID" sz="2400" dirty="0"/>
          </a:p>
        </p:txBody>
      </p:sp>
      <p:sp>
        <p:nvSpPr>
          <p:cNvPr id="160" name="Freeform 152">
            <a:extLst>
              <a:ext uri="{FF2B5EF4-FFF2-40B4-BE49-F238E27FC236}">
                <a16:creationId xmlns:a16="http://schemas.microsoft.com/office/drawing/2014/main" id="{C2F8EC54-FD61-4C89-908E-25C27A21F78C}"/>
              </a:ext>
            </a:extLst>
          </p:cNvPr>
          <p:cNvSpPr>
            <a:spLocks/>
          </p:cNvSpPr>
          <p:nvPr/>
        </p:nvSpPr>
        <p:spPr bwMode="auto">
          <a:xfrm>
            <a:off x="2380040" y="8293"/>
            <a:ext cx="9804904" cy="5131803"/>
          </a:xfrm>
          <a:custGeom>
            <a:avLst/>
            <a:gdLst>
              <a:gd name="T0" fmla="*/ 2827 w 2827"/>
              <a:gd name="T1" fmla="*/ 1476 h 1476"/>
              <a:gd name="T2" fmla="*/ 2015 w 2827"/>
              <a:gd name="T3" fmla="*/ 1052 h 1476"/>
              <a:gd name="T4" fmla="*/ 1832 w 2827"/>
              <a:gd name="T5" fmla="*/ 1052 h 1476"/>
              <a:gd name="T6" fmla="*/ 1504 w 2827"/>
              <a:gd name="T7" fmla="*/ 1222 h 1476"/>
              <a:gd name="T8" fmla="*/ 1315 w 2827"/>
              <a:gd name="T9" fmla="*/ 1218 h 1476"/>
              <a:gd name="T10" fmla="*/ 760 w 2827"/>
              <a:gd name="T11" fmla="*/ 898 h 1476"/>
              <a:gd name="T12" fmla="*/ 754 w 2827"/>
              <a:gd name="T13" fmla="*/ 733 h 1476"/>
              <a:gd name="T14" fmla="*/ 851 w 2827"/>
              <a:gd name="T15" fmla="*/ 668 h 1476"/>
              <a:gd name="T16" fmla="*/ 845 w 2827"/>
              <a:gd name="T17" fmla="*/ 488 h 1476"/>
              <a:gd name="T18" fmla="*/ 0 w 2827"/>
              <a:gd name="T19" fmla="*/ 0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27" h="1476">
                <a:moveTo>
                  <a:pt x="2827" y="1476"/>
                </a:moveTo>
                <a:cubicBezTo>
                  <a:pt x="2015" y="1052"/>
                  <a:pt x="2015" y="1052"/>
                  <a:pt x="2015" y="1052"/>
                </a:cubicBezTo>
                <a:cubicBezTo>
                  <a:pt x="1958" y="1022"/>
                  <a:pt x="1889" y="1022"/>
                  <a:pt x="1832" y="1052"/>
                </a:cubicBezTo>
                <a:cubicBezTo>
                  <a:pt x="1504" y="1222"/>
                  <a:pt x="1504" y="1222"/>
                  <a:pt x="1504" y="1222"/>
                </a:cubicBezTo>
                <a:cubicBezTo>
                  <a:pt x="1444" y="1253"/>
                  <a:pt x="1373" y="1251"/>
                  <a:pt x="1315" y="1218"/>
                </a:cubicBezTo>
                <a:cubicBezTo>
                  <a:pt x="760" y="898"/>
                  <a:pt x="760" y="898"/>
                  <a:pt x="760" y="898"/>
                </a:cubicBezTo>
                <a:cubicBezTo>
                  <a:pt x="697" y="862"/>
                  <a:pt x="694" y="773"/>
                  <a:pt x="754" y="733"/>
                </a:cubicBezTo>
                <a:cubicBezTo>
                  <a:pt x="851" y="668"/>
                  <a:pt x="851" y="668"/>
                  <a:pt x="851" y="668"/>
                </a:cubicBezTo>
                <a:cubicBezTo>
                  <a:pt x="916" y="624"/>
                  <a:pt x="913" y="527"/>
                  <a:pt x="845" y="488"/>
                </a:cubicBezTo>
                <a:cubicBezTo>
                  <a:pt x="0" y="0"/>
                  <a:pt x="0" y="0"/>
                  <a:pt x="0" y="0"/>
                </a:cubicBezTo>
              </a:path>
            </a:pathLst>
          </a:custGeom>
          <a:noFill/>
          <a:ln w="15875" cap="flat">
            <a:solidFill>
              <a:schemeClr val="bg1"/>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dirty="0"/>
          </a:p>
        </p:txBody>
      </p:sp>
      <p:sp>
        <p:nvSpPr>
          <p:cNvPr id="9" name="Oval 6">
            <a:extLst>
              <a:ext uri="{FF2B5EF4-FFF2-40B4-BE49-F238E27FC236}">
                <a16:creationId xmlns:a16="http://schemas.microsoft.com/office/drawing/2014/main" id="{E37951EA-87CD-4A6A-86FA-5F367FD8FF88}"/>
              </a:ext>
            </a:extLst>
          </p:cNvPr>
          <p:cNvSpPr>
            <a:spLocks noChangeArrowheads="1"/>
          </p:cNvSpPr>
          <p:nvPr/>
        </p:nvSpPr>
        <p:spPr bwMode="auto">
          <a:xfrm>
            <a:off x="9157559" y="5109171"/>
            <a:ext cx="978419" cy="611795"/>
          </a:xfrm>
          <a:prstGeom prst="ellipse">
            <a:avLst/>
          </a:prstGeom>
          <a:solidFill>
            <a:srgbClr val="ADB1B2"/>
          </a:solidFill>
          <a:ln>
            <a:noFill/>
          </a:ln>
          <a:effectLst>
            <a:outerShdw blurRad="215900" dist="76200" dir="18900000" algn="bl" rotWithShape="0">
              <a:prstClr val="black">
                <a:alpha val="8000"/>
              </a:prstClr>
            </a:outerShdw>
          </a:effectLst>
        </p:spPr>
        <p:txBody>
          <a:bodyPr vert="horz" wrap="square" lIns="91440" tIns="45720" rIns="91440" bIns="45720" numCol="1" anchor="t" anchorCtr="0" compatLnSpc="1">
            <a:prstTxWarp prst="textNoShape">
              <a:avLst/>
            </a:prstTxWarp>
          </a:bodyPr>
          <a:lstStyle/>
          <a:p>
            <a:endParaRPr lang="id-ID" sz="2400"/>
          </a:p>
        </p:txBody>
      </p:sp>
      <p:sp>
        <p:nvSpPr>
          <p:cNvPr id="12" name="Oval 9">
            <a:extLst>
              <a:ext uri="{FF2B5EF4-FFF2-40B4-BE49-F238E27FC236}">
                <a16:creationId xmlns:a16="http://schemas.microsoft.com/office/drawing/2014/main" id="{A56FB521-753A-456B-BDF2-AC981BBCF145}"/>
              </a:ext>
            </a:extLst>
          </p:cNvPr>
          <p:cNvSpPr>
            <a:spLocks noChangeArrowheads="1"/>
          </p:cNvSpPr>
          <p:nvPr/>
        </p:nvSpPr>
        <p:spPr bwMode="auto">
          <a:xfrm>
            <a:off x="9157559" y="5077389"/>
            <a:ext cx="978419" cy="611795"/>
          </a:xfrm>
          <a:prstGeom prst="ellipse">
            <a:avLst/>
          </a:prstGeom>
          <a:gradFill>
            <a:gsLst>
              <a:gs pos="53000">
                <a:srgbClr val="C3C6C5"/>
              </a:gs>
              <a:gs pos="0">
                <a:srgbClr val="ADB1B2"/>
              </a:gs>
              <a:gs pos="100000">
                <a:srgbClr val="DEDEDA"/>
              </a:gs>
            </a:gsLst>
            <a:lin ang="4200000" scaled="0"/>
          </a:gradFill>
          <a:ln>
            <a:noFill/>
          </a:ln>
        </p:spPr>
        <p:txBody>
          <a:bodyPr vert="horz" wrap="square" lIns="91440" tIns="45720" rIns="91440" bIns="45720" numCol="1" anchor="t" anchorCtr="0" compatLnSpc="1">
            <a:prstTxWarp prst="textNoShape">
              <a:avLst/>
            </a:prstTxWarp>
          </a:bodyPr>
          <a:lstStyle/>
          <a:p>
            <a:endParaRPr lang="id-ID" sz="2400"/>
          </a:p>
        </p:txBody>
      </p:sp>
      <p:sp>
        <p:nvSpPr>
          <p:cNvPr id="10" name="Oval 7">
            <a:extLst>
              <a:ext uri="{FF2B5EF4-FFF2-40B4-BE49-F238E27FC236}">
                <a16:creationId xmlns:a16="http://schemas.microsoft.com/office/drawing/2014/main" id="{CED77F17-F1BE-4E47-AEEB-C4D4DC9003B1}"/>
              </a:ext>
            </a:extLst>
          </p:cNvPr>
          <p:cNvSpPr>
            <a:spLocks noChangeArrowheads="1"/>
          </p:cNvSpPr>
          <p:nvPr/>
        </p:nvSpPr>
        <p:spPr bwMode="auto">
          <a:xfrm>
            <a:off x="6794569" y="2452173"/>
            <a:ext cx="981823" cy="611795"/>
          </a:xfrm>
          <a:prstGeom prst="ellipse">
            <a:avLst/>
          </a:prstGeom>
          <a:solidFill>
            <a:srgbClr val="ADB1B2"/>
          </a:solidFill>
          <a:ln>
            <a:noFill/>
          </a:ln>
          <a:effectLst>
            <a:outerShdw blurRad="215900" dist="76200" dir="18900000" algn="bl" rotWithShape="0">
              <a:prstClr val="black">
                <a:alpha val="8000"/>
              </a:prstClr>
            </a:outerShdw>
          </a:effectLst>
        </p:spPr>
        <p:txBody>
          <a:bodyPr vert="horz" wrap="square" lIns="91440" tIns="45720" rIns="91440" bIns="45720" numCol="1" anchor="t" anchorCtr="0" compatLnSpc="1">
            <a:prstTxWarp prst="textNoShape">
              <a:avLst/>
            </a:prstTxWarp>
          </a:bodyPr>
          <a:lstStyle/>
          <a:p>
            <a:endParaRPr lang="id-ID" sz="2400"/>
          </a:p>
        </p:txBody>
      </p:sp>
      <p:sp>
        <p:nvSpPr>
          <p:cNvPr id="13" name="Oval 10">
            <a:extLst>
              <a:ext uri="{FF2B5EF4-FFF2-40B4-BE49-F238E27FC236}">
                <a16:creationId xmlns:a16="http://schemas.microsoft.com/office/drawing/2014/main" id="{C0F23F8C-95F8-489C-9537-FB351B8F2E06}"/>
              </a:ext>
            </a:extLst>
          </p:cNvPr>
          <p:cNvSpPr>
            <a:spLocks noChangeArrowheads="1"/>
          </p:cNvSpPr>
          <p:nvPr/>
        </p:nvSpPr>
        <p:spPr bwMode="auto">
          <a:xfrm>
            <a:off x="6794569" y="2420391"/>
            <a:ext cx="981823" cy="611795"/>
          </a:xfrm>
          <a:prstGeom prst="ellipse">
            <a:avLst/>
          </a:prstGeom>
          <a:gradFill>
            <a:gsLst>
              <a:gs pos="53000">
                <a:srgbClr val="C3C6C5"/>
              </a:gs>
              <a:gs pos="0">
                <a:srgbClr val="ADB1B2"/>
              </a:gs>
              <a:gs pos="100000">
                <a:srgbClr val="DEDEDA"/>
              </a:gs>
            </a:gsLst>
            <a:lin ang="4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2400"/>
          </a:p>
        </p:txBody>
      </p:sp>
      <p:sp>
        <p:nvSpPr>
          <p:cNvPr id="11" name="Oval 8">
            <a:extLst>
              <a:ext uri="{FF2B5EF4-FFF2-40B4-BE49-F238E27FC236}">
                <a16:creationId xmlns:a16="http://schemas.microsoft.com/office/drawing/2014/main" id="{278927AA-4E3A-4576-99C1-3AC630D4CCCA}"/>
              </a:ext>
            </a:extLst>
          </p:cNvPr>
          <p:cNvSpPr>
            <a:spLocks noChangeArrowheads="1"/>
          </p:cNvSpPr>
          <p:nvPr/>
        </p:nvSpPr>
        <p:spPr bwMode="auto">
          <a:xfrm>
            <a:off x="2939825" y="1665503"/>
            <a:ext cx="981823" cy="610660"/>
          </a:xfrm>
          <a:prstGeom prst="ellipse">
            <a:avLst/>
          </a:prstGeom>
          <a:solidFill>
            <a:srgbClr val="ADB1B2"/>
          </a:solidFill>
          <a:ln>
            <a:noFill/>
          </a:ln>
          <a:effectLst>
            <a:outerShdw blurRad="215900" dist="76200" dir="18900000" algn="bl" rotWithShape="0">
              <a:prstClr val="black">
                <a:alpha val="8000"/>
              </a:prstClr>
            </a:outerShdw>
          </a:effectLst>
        </p:spPr>
        <p:txBody>
          <a:bodyPr vert="horz" wrap="square" lIns="91440" tIns="45720" rIns="91440" bIns="45720" numCol="1" anchor="t" anchorCtr="0" compatLnSpc="1">
            <a:prstTxWarp prst="textNoShape">
              <a:avLst/>
            </a:prstTxWarp>
          </a:bodyPr>
          <a:lstStyle/>
          <a:p>
            <a:endParaRPr lang="id-ID" sz="2400"/>
          </a:p>
        </p:txBody>
      </p:sp>
      <p:sp>
        <p:nvSpPr>
          <p:cNvPr id="14" name="Oval 11">
            <a:extLst>
              <a:ext uri="{FF2B5EF4-FFF2-40B4-BE49-F238E27FC236}">
                <a16:creationId xmlns:a16="http://schemas.microsoft.com/office/drawing/2014/main" id="{DC94DE5B-E49C-41DF-97FA-CDE59F6CE7BC}"/>
              </a:ext>
            </a:extLst>
          </p:cNvPr>
          <p:cNvSpPr>
            <a:spLocks noChangeArrowheads="1"/>
          </p:cNvSpPr>
          <p:nvPr/>
        </p:nvSpPr>
        <p:spPr bwMode="auto">
          <a:xfrm>
            <a:off x="2939825" y="1633721"/>
            <a:ext cx="981823" cy="611795"/>
          </a:xfrm>
          <a:prstGeom prst="ellipse">
            <a:avLst/>
          </a:prstGeom>
          <a:gradFill>
            <a:gsLst>
              <a:gs pos="53000">
                <a:srgbClr val="C3C6C5"/>
              </a:gs>
              <a:gs pos="0">
                <a:srgbClr val="ADB1B2"/>
              </a:gs>
              <a:gs pos="100000">
                <a:srgbClr val="DEDEDA"/>
              </a:gs>
            </a:gsLst>
            <a:lin ang="4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2400"/>
          </a:p>
        </p:txBody>
      </p:sp>
      <p:sp>
        <p:nvSpPr>
          <p:cNvPr id="162" name="Oval 161">
            <a:extLst>
              <a:ext uri="{FF2B5EF4-FFF2-40B4-BE49-F238E27FC236}">
                <a16:creationId xmlns:a16="http://schemas.microsoft.com/office/drawing/2014/main" id="{0BD622BB-2383-4AF1-A87A-2755D3A73F8E}"/>
              </a:ext>
            </a:extLst>
          </p:cNvPr>
          <p:cNvSpPr/>
          <p:nvPr/>
        </p:nvSpPr>
        <p:spPr>
          <a:xfrm>
            <a:off x="6980290" y="2502953"/>
            <a:ext cx="723745" cy="378731"/>
          </a:xfrm>
          <a:prstGeom prst="ellipse">
            <a:avLst/>
          </a:prstGeom>
          <a:solidFill>
            <a:schemeClr val="tx1">
              <a:lumMod val="65000"/>
              <a:lumOff val="35000"/>
              <a:alpha val="2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id-ID" sz="2400"/>
          </a:p>
        </p:txBody>
      </p:sp>
      <p:sp>
        <p:nvSpPr>
          <p:cNvPr id="164" name="Oval 163">
            <a:extLst>
              <a:ext uri="{FF2B5EF4-FFF2-40B4-BE49-F238E27FC236}">
                <a16:creationId xmlns:a16="http://schemas.microsoft.com/office/drawing/2014/main" id="{BA2DF0D8-B367-497C-889A-129929A1807B}"/>
              </a:ext>
            </a:extLst>
          </p:cNvPr>
          <p:cNvSpPr/>
          <p:nvPr/>
        </p:nvSpPr>
        <p:spPr>
          <a:xfrm>
            <a:off x="9321093" y="5162555"/>
            <a:ext cx="723745" cy="378731"/>
          </a:xfrm>
          <a:prstGeom prst="ellipse">
            <a:avLst/>
          </a:prstGeom>
          <a:solidFill>
            <a:schemeClr val="tx1">
              <a:lumMod val="65000"/>
              <a:lumOff val="35000"/>
              <a:alpha val="2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id-ID" sz="2400"/>
          </a:p>
        </p:txBody>
      </p:sp>
      <p:sp>
        <p:nvSpPr>
          <p:cNvPr id="165" name="Oval 164">
            <a:extLst>
              <a:ext uri="{FF2B5EF4-FFF2-40B4-BE49-F238E27FC236}">
                <a16:creationId xmlns:a16="http://schemas.microsoft.com/office/drawing/2014/main" id="{05E6CDF3-FB6A-441C-98A7-AC0F488C015F}"/>
              </a:ext>
            </a:extLst>
          </p:cNvPr>
          <p:cNvSpPr/>
          <p:nvPr/>
        </p:nvSpPr>
        <p:spPr>
          <a:xfrm>
            <a:off x="3091989" y="1700225"/>
            <a:ext cx="723745" cy="378731"/>
          </a:xfrm>
          <a:prstGeom prst="ellipse">
            <a:avLst/>
          </a:prstGeom>
          <a:solidFill>
            <a:schemeClr val="tx1">
              <a:lumMod val="65000"/>
              <a:lumOff val="35000"/>
              <a:alpha val="2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id-ID" sz="2400"/>
          </a:p>
        </p:txBody>
      </p:sp>
      <p:grpSp>
        <p:nvGrpSpPr>
          <p:cNvPr id="2" name="Group 165">
            <a:extLst>
              <a:ext uri="{FF2B5EF4-FFF2-40B4-BE49-F238E27FC236}">
                <a16:creationId xmlns:a16="http://schemas.microsoft.com/office/drawing/2014/main" id="{34407C30-C6F6-4A17-A2F9-C82501BF7C48}"/>
              </a:ext>
            </a:extLst>
          </p:cNvPr>
          <p:cNvGrpSpPr/>
          <p:nvPr/>
        </p:nvGrpSpPr>
        <p:grpSpPr>
          <a:xfrm>
            <a:off x="3250766" y="541335"/>
            <a:ext cx="339831" cy="1435727"/>
            <a:chOff x="2135075" y="609080"/>
            <a:chExt cx="382234" cy="1614877"/>
          </a:xfrm>
        </p:grpSpPr>
        <p:sp>
          <p:nvSpPr>
            <p:cNvPr id="167" name="Freeform 110">
              <a:extLst>
                <a:ext uri="{FF2B5EF4-FFF2-40B4-BE49-F238E27FC236}">
                  <a16:creationId xmlns:a16="http://schemas.microsoft.com/office/drawing/2014/main" id="{F7214347-C109-49D0-BF23-828F4019545A}"/>
                </a:ext>
              </a:extLst>
            </p:cNvPr>
            <p:cNvSpPr>
              <a:spLocks/>
            </p:cNvSpPr>
            <p:nvPr/>
          </p:nvSpPr>
          <p:spPr bwMode="auto">
            <a:xfrm>
              <a:off x="2349941" y="837515"/>
              <a:ext cx="167368" cy="454609"/>
            </a:xfrm>
            <a:custGeom>
              <a:avLst/>
              <a:gdLst>
                <a:gd name="T0" fmla="*/ 18 w 43"/>
                <a:gd name="T1" fmla="*/ 0 h 117"/>
                <a:gd name="T2" fmla="*/ 14 w 43"/>
                <a:gd name="T3" fmla="*/ 107 h 117"/>
                <a:gd name="T4" fmla="*/ 31 w 43"/>
                <a:gd name="T5" fmla="*/ 111 h 117"/>
                <a:gd name="T6" fmla="*/ 43 w 43"/>
                <a:gd name="T7" fmla="*/ 64 h 117"/>
                <a:gd name="T8" fmla="*/ 40 w 43"/>
                <a:gd name="T9" fmla="*/ 35 h 117"/>
                <a:gd name="T10" fmla="*/ 18 w 43"/>
                <a:gd name="T11" fmla="*/ 0 h 117"/>
              </a:gdLst>
              <a:ahLst/>
              <a:cxnLst>
                <a:cxn ang="0">
                  <a:pos x="T0" y="T1"/>
                </a:cxn>
                <a:cxn ang="0">
                  <a:pos x="T2" y="T3"/>
                </a:cxn>
                <a:cxn ang="0">
                  <a:pos x="T4" y="T5"/>
                </a:cxn>
                <a:cxn ang="0">
                  <a:pos x="T6" y="T7"/>
                </a:cxn>
                <a:cxn ang="0">
                  <a:pos x="T8" y="T9"/>
                </a:cxn>
                <a:cxn ang="0">
                  <a:pos x="T10" y="T11"/>
                </a:cxn>
              </a:cxnLst>
              <a:rect l="0" t="0" r="r" b="b"/>
              <a:pathLst>
                <a:path w="43" h="117">
                  <a:moveTo>
                    <a:pt x="18" y="0"/>
                  </a:moveTo>
                  <a:cubicBezTo>
                    <a:pt x="0" y="11"/>
                    <a:pt x="9" y="85"/>
                    <a:pt x="14" y="107"/>
                  </a:cubicBezTo>
                  <a:cubicBezTo>
                    <a:pt x="15" y="112"/>
                    <a:pt x="29" y="117"/>
                    <a:pt x="31" y="111"/>
                  </a:cubicBezTo>
                  <a:cubicBezTo>
                    <a:pt x="43" y="64"/>
                    <a:pt x="43" y="64"/>
                    <a:pt x="43" y="64"/>
                  </a:cubicBezTo>
                  <a:cubicBezTo>
                    <a:pt x="43" y="55"/>
                    <a:pt x="41" y="45"/>
                    <a:pt x="40" y="35"/>
                  </a:cubicBezTo>
                  <a:cubicBezTo>
                    <a:pt x="36" y="13"/>
                    <a:pt x="34" y="2"/>
                    <a:pt x="18" y="0"/>
                  </a:cubicBezTo>
                  <a:close/>
                </a:path>
              </a:pathLst>
            </a:custGeom>
            <a:solidFill>
              <a:srgbClr val="3A4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68" name="Freeform 111">
              <a:extLst>
                <a:ext uri="{FF2B5EF4-FFF2-40B4-BE49-F238E27FC236}">
                  <a16:creationId xmlns:a16="http://schemas.microsoft.com/office/drawing/2014/main" id="{2F9239BE-2996-4FD1-954B-ECFA98C35B0E}"/>
                </a:ext>
              </a:extLst>
            </p:cNvPr>
            <p:cNvSpPr>
              <a:spLocks/>
            </p:cNvSpPr>
            <p:nvPr/>
          </p:nvSpPr>
          <p:spPr bwMode="auto">
            <a:xfrm>
              <a:off x="2349941" y="903105"/>
              <a:ext cx="135704" cy="377710"/>
            </a:xfrm>
            <a:custGeom>
              <a:avLst/>
              <a:gdLst>
                <a:gd name="T0" fmla="*/ 17 w 35"/>
                <a:gd name="T1" fmla="*/ 0 h 97"/>
                <a:gd name="T2" fmla="*/ 14 w 35"/>
                <a:gd name="T3" fmla="*/ 90 h 97"/>
                <a:gd name="T4" fmla="*/ 26 w 35"/>
                <a:gd name="T5" fmla="*/ 97 h 97"/>
                <a:gd name="T6" fmla="*/ 35 w 35"/>
                <a:gd name="T7" fmla="*/ 49 h 97"/>
                <a:gd name="T8" fmla="*/ 34 w 35"/>
                <a:gd name="T9" fmla="*/ 24 h 97"/>
                <a:gd name="T10" fmla="*/ 17 w 35"/>
                <a:gd name="T11" fmla="*/ 0 h 97"/>
              </a:gdLst>
              <a:ahLst/>
              <a:cxnLst>
                <a:cxn ang="0">
                  <a:pos x="T0" y="T1"/>
                </a:cxn>
                <a:cxn ang="0">
                  <a:pos x="T2" y="T3"/>
                </a:cxn>
                <a:cxn ang="0">
                  <a:pos x="T4" y="T5"/>
                </a:cxn>
                <a:cxn ang="0">
                  <a:pos x="T6" y="T7"/>
                </a:cxn>
                <a:cxn ang="0">
                  <a:pos x="T8" y="T9"/>
                </a:cxn>
                <a:cxn ang="0">
                  <a:pos x="T10" y="T11"/>
                </a:cxn>
              </a:cxnLst>
              <a:rect l="0" t="0" r="r" b="b"/>
              <a:pathLst>
                <a:path w="35" h="97">
                  <a:moveTo>
                    <a:pt x="17" y="0"/>
                  </a:moveTo>
                  <a:cubicBezTo>
                    <a:pt x="0" y="11"/>
                    <a:pt x="9" y="68"/>
                    <a:pt x="14" y="90"/>
                  </a:cubicBezTo>
                  <a:cubicBezTo>
                    <a:pt x="14" y="93"/>
                    <a:pt x="21" y="97"/>
                    <a:pt x="26" y="97"/>
                  </a:cubicBezTo>
                  <a:cubicBezTo>
                    <a:pt x="29" y="75"/>
                    <a:pt x="34" y="60"/>
                    <a:pt x="35" y="49"/>
                  </a:cubicBezTo>
                  <a:cubicBezTo>
                    <a:pt x="35" y="41"/>
                    <a:pt x="35" y="34"/>
                    <a:pt x="34" y="24"/>
                  </a:cubicBezTo>
                  <a:cubicBezTo>
                    <a:pt x="32" y="4"/>
                    <a:pt x="25" y="2"/>
                    <a:pt x="17" y="0"/>
                  </a:cubicBezTo>
                  <a:close/>
                </a:path>
              </a:pathLst>
            </a:custGeom>
            <a:solidFill>
              <a:srgbClr val="323A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69" name="Freeform 112">
              <a:extLst>
                <a:ext uri="{FF2B5EF4-FFF2-40B4-BE49-F238E27FC236}">
                  <a16:creationId xmlns:a16="http://schemas.microsoft.com/office/drawing/2014/main" id="{116DB18B-31B0-40D1-8D37-E0C418C3338B}"/>
                </a:ext>
              </a:extLst>
            </p:cNvPr>
            <p:cNvSpPr>
              <a:spLocks/>
            </p:cNvSpPr>
            <p:nvPr/>
          </p:nvSpPr>
          <p:spPr bwMode="auto">
            <a:xfrm>
              <a:off x="2415530" y="1298909"/>
              <a:ext cx="58805" cy="140227"/>
            </a:xfrm>
            <a:custGeom>
              <a:avLst/>
              <a:gdLst>
                <a:gd name="T0" fmla="*/ 9 w 15"/>
                <a:gd name="T1" fmla="*/ 0 h 36"/>
                <a:gd name="T2" fmla="*/ 7 w 15"/>
                <a:gd name="T3" fmla="*/ 36 h 36"/>
                <a:gd name="T4" fmla="*/ 1 w 15"/>
                <a:gd name="T5" fmla="*/ 36 h 36"/>
                <a:gd name="T6" fmla="*/ 1 w 15"/>
                <a:gd name="T7" fmla="*/ 11 h 36"/>
                <a:gd name="T8" fmla="*/ 0 w 15"/>
                <a:gd name="T9" fmla="*/ 1 h 36"/>
                <a:gd name="T10" fmla="*/ 9 w 15"/>
                <a:gd name="T11" fmla="*/ 0 h 36"/>
              </a:gdLst>
              <a:ahLst/>
              <a:cxnLst>
                <a:cxn ang="0">
                  <a:pos x="T0" y="T1"/>
                </a:cxn>
                <a:cxn ang="0">
                  <a:pos x="T2" y="T3"/>
                </a:cxn>
                <a:cxn ang="0">
                  <a:pos x="T4" y="T5"/>
                </a:cxn>
                <a:cxn ang="0">
                  <a:pos x="T6" y="T7"/>
                </a:cxn>
                <a:cxn ang="0">
                  <a:pos x="T8" y="T9"/>
                </a:cxn>
                <a:cxn ang="0">
                  <a:pos x="T10" y="T11"/>
                </a:cxn>
              </a:cxnLst>
              <a:rect l="0" t="0" r="r" b="b"/>
              <a:pathLst>
                <a:path w="15" h="36">
                  <a:moveTo>
                    <a:pt x="9" y="0"/>
                  </a:moveTo>
                  <a:cubicBezTo>
                    <a:pt x="15" y="16"/>
                    <a:pt x="11" y="20"/>
                    <a:pt x="7" y="36"/>
                  </a:cubicBezTo>
                  <a:cubicBezTo>
                    <a:pt x="1" y="36"/>
                    <a:pt x="1" y="36"/>
                    <a:pt x="1" y="36"/>
                  </a:cubicBezTo>
                  <a:cubicBezTo>
                    <a:pt x="1" y="11"/>
                    <a:pt x="1" y="11"/>
                    <a:pt x="1" y="11"/>
                  </a:cubicBezTo>
                  <a:cubicBezTo>
                    <a:pt x="0" y="1"/>
                    <a:pt x="0" y="1"/>
                    <a:pt x="0" y="1"/>
                  </a:cubicBezTo>
                  <a:lnTo>
                    <a:pt x="9" y="0"/>
                  </a:lnTo>
                  <a:close/>
                </a:path>
              </a:pathLst>
            </a:custGeom>
            <a:solidFill>
              <a:srgbClr val="CAC0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70" name="Freeform 113">
              <a:extLst>
                <a:ext uri="{FF2B5EF4-FFF2-40B4-BE49-F238E27FC236}">
                  <a16:creationId xmlns:a16="http://schemas.microsoft.com/office/drawing/2014/main" id="{B51655E0-02B5-49B2-A6F5-0D4DFBFBA56B}"/>
                </a:ext>
              </a:extLst>
            </p:cNvPr>
            <p:cNvSpPr>
              <a:spLocks/>
            </p:cNvSpPr>
            <p:nvPr/>
          </p:nvSpPr>
          <p:spPr bwMode="auto">
            <a:xfrm>
              <a:off x="2365772" y="2006830"/>
              <a:ext cx="144751" cy="147013"/>
            </a:xfrm>
            <a:custGeom>
              <a:avLst/>
              <a:gdLst>
                <a:gd name="T0" fmla="*/ 9 w 37"/>
                <a:gd name="T1" fmla="*/ 21 h 38"/>
                <a:gd name="T2" fmla="*/ 15 w 37"/>
                <a:gd name="T3" fmla="*/ 25 h 38"/>
                <a:gd name="T4" fmla="*/ 15 w 37"/>
                <a:gd name="T5" fmla="*/ 29 h 38"/>
                <a:gd name="T6" fmla="*/ 27 w 37"/>
                <a:gd name="T7" fmla="*/ 37 h 38"/>
                <a:gd name="T8" fmla="*/ 36 w 37"/>
                <a:gd name="T9" fmla="*/ 28 h 38"/>
                <a:gd name="T10" fmla="*/ 35 w 37"/>
                <a:gd name="T11" fmla="*/ 13 h 38"/>
                <a:gd name="T12" fmla="*/ 21 w 37"/>
                <a:gd name="T13" fmla="*/ 7 h 38"/>
                <a:gd name="T14" fmla="*/ 6 w 37"/>
                <a:gd name="T15" fmla="*/ 1 h 38"/>
                <a:gd name="T16" fmla="*/ 0 w 37"/>
                <a:gd name="T17" fmla="*/ 5 h 38"/>
                <a:gd name="T18" fmla="*/ 9 w 37"/>
                <a:gd name="T19" fmla="*/ 2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8">
                  <a:moveTo>
                    <a:pt x="9" y="21"/>
                  </a:moveTo>
                  <a:cubicBezTo>
                    <a:pt x="10" y="23"/>
                    <a:pt x="12" y="23"/>
                    <a:pt x="15" y="25"/>
                  </a:cubicBezTo>
                  <a:cubicBezTo>
                    <a:pt x="15" y="29"/>
                    <a:pt x="15" y="29"/>
                    <a:pt x="15" y="29"/>
                  </a:cubicBezTo>
                  <a:cubicBezTo>
                    <a:pt x="19" y="35"/>
                    <a:pt x="23" y="38"/>
                    <a:pt x="27" y="37"/>
                  </a:cubicBezTo>
                  <a:cubicBezTo>
                    <a:pt x="34" y="35"/>
                    <a:pt x="36" y="33"/>
                    <a:pt x="36" y="28"/>
                  </a:cubicBezTo>
                  <a:cubicBezTo>
                    <a:pt x="36" y="21"/>
                    <a:pt x="37" y="19"/>
                    <a:pt x="35" y="13"/>
                  </a:cubicBezTo>
                  <a:cubicBezTo>
                    <a:pt x="28" y="9"/>
                    <a:pt x="25" y="8"/>
                    <a:pt x="21" y="7"/>
                  </a:cubicBezTo>
                  <a:cubicBezTo>
                    <a:pt x="17" y="5"/>
                    <a:pt x="11" y="2"/>
                    <a:pt x="6" y="1"/>
                  </a:cubicBezTo>
                  <a:cubicBezTo>
                    <a:pt x="2" y="0"/>
                    <a:pt x="1" y="3"/>
                    <a:pt x="0" y="5"/>
                  </a:cubicBezTo>
                  <a:cubicBezTo>
                    <a:pt x="0" y="10"/>
                    <a:pt x="4" y="17"/>
                    <a:pt x="9" y="21"/>
                  </a:cubicBezTo>
                  <a:close/>
                </a:path>
              </a:pathLst>
            </a:custGeom>
            <a:solidFill>
              <a:srgbClr val="1112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71" name="Freeform 114">
              <a:extLst>
                <a:ext uri="{FF2B5EF4-FFF2-40B4-BE49-F238E27FC236}">
                  <a16:creationId xmlns:a16="http://schemas.microsoft.com/office/drawing/2014/main" id="{DB3F6BF1-772B-4DE7-A9B6-BCFE44E252D4}"/>
                </a:ext>
              </a:extLst>
            </p:cNvPr>
            <p:cNvSpPr>
              <a:spLocks/>
            </p:cNvSpPr>
            <p:nvPr/>
          </p:nvSpPr>
          <p:spPr bwMode="auto">
            <a:xfrm>
              <a:off x="2365772" y="2009093"/>
              <a:ext cx="140227" cy="144751"/>
            </a:xfrm>
            <a:custGeom>
              <a:avLst/>
              <a:gdLst>
                <a:gd name="T0" fmla="*/ 9 w 36"/>
                <a:gd name="T1" fmla="*/ 20 h 37"/>
                <a:gd name="T2" fmla="*/ 15 w 36"/>
                <a:gd name="T3" fmla="*/ 24 h 37"/>
                <a:gd name="T4" fmla="*/ 15 w 36"/>
                <a:gd name="T5" fmla="*/ 28 h 37"/>
                <a:gd name="T6" fmla="*/ 27 w 36"/>
                <a:gd name="T7" fmla="*/ 36 h 37"/>
                <a:gd name="T8" fmla="*/ 36 w 36"/>
                <a:gd name="T9" fmla="*/ 27 h 37"/>
                <a:gd name="T10" fmla="*/ 36 w 36"/>
                <a:gd name="T11" fmla="*/ 18 h 37"/>
                <a:gd name="T12" fmla="*/ 12 w 36"/>
                <a:gd name="T13" fmla="*/ 14 h 37"/>
                <a:gd name="T14" fmla="*/ 2 w 36"/>
                <a:gd name="T15" fmla="*/ 0 h 37"/>
                <a:gd name="T16" fmla="*/ 0 w 36"/>
                <a:gd name="T17" fmla="*/ 4 h 37"/>
                <a:gd name="T18" fmla="*/ 9 w 36"/>
                <a:gd name="T19" fmla="*/ 2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9" y="20"/>
                  </a:moveTo>
                  <a:cubicBezTo>
                    <a:pt x="10" y="22"/>
                    <a:pt x="12" y="22"/>
                    <a:pt x="15" y="24"/>
                  </a:cubicBezTo>
                  <a:cubicBezTo>
                    <a:pt x="15" y="28"/>
                    <a:pt x="15" y="28"/>
                    <a:pt x="15" y="28"/>
                  </a:cubicBezTo>
                  <a:cubicBezTo>
                    <a:pt x="19" y="34"/>
                    <a:pt x="23" y="37"/>
                    <a:pt x="27" y="36"/>
                  </a:cubicBezTo>
                  <a:cubicBezTo>
                    <a:pt x="34" y="34"/>
                    <a:pt x="36" y="32"/>
                    <a:pt x="36" y="27"/>
                  </a:cubicBezTo>
                  <a:cubicBezTo>
                    <a:pt x="36" y="23"/>
                    <a:pt x="36" y="21"/>
                    <a:pt x="36" y="18"/>
                  </a:cubicBezTo>
                  <a:cubicBezTo>
                    <a:pt x="28" y="23"/>
                    <a:pt x="20" y="22"/>
                    <a:pt x="12" y="14"/>
                  </a:cubicBezTo>
                  <a:cubicBezTo>
                    <a:pt x="10" y="12"/>
                    <a:pt x="3" y="5"/>
                    <a:pt x="2" y="0"/>
                  </a:cubicBezTo>
                  <a:cubicBezTo>
                    <a:pt x="1" y="1"/>
                    <a:pt x="0" y="3"/>
                    <a:pt x="0" y="4"/>
                  </a:cubicBezTo>
                  <a:cubicBezTo>
                    <a:pt x="0" y="9"/>
                    <a:pt x="4" y="16"/>
                    <a:pt x="9" y="2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72" name="Freeform 115">
              <a:extLst>
                <a:ext uri="{FF2B5EF4-FFF2-40B4-BE49-F238E27FC236}">
                  <a16:creationId xmlns:a16="http://schemas.microsoft.com/office/drawing/2014/main" id="{267C4B0F-F66A-4408-8CE9-879D0912D298}"/>
                </a:ext>
              </a:extLst>
            </p:cNvPr>
            <p:cNvSpPr>
              <a:spLocks/>
            </p:cNvSpPr>
            <p:nvPr/>
          </p:nvSpPr>
          <p:spPr bwMode="auto">
            <a:xfrm>
              <a:off x="2153169" y="2101823"/>
              <a:ext cx="201295" cy="122134"/>
            </a:xfrm>
            <a:custGeom>
              <a:avLst/>
              <a:gdLst>
                <a:gd name="T0" fmla="*/ 44 w 52"/>
                <a:gd name="T1" fmla="*/ 10 h 31"/>
                <a:gd name="T2" fmla="*/ 31 w 52"/>
                <a:gd name="T3" fmla="*/ 3 h 31"/>
                <a:gd name="T4" fmla="*/ 7 w 52"/>
                <a:gd name="T5" fmla="*/ 1 h 31"/>
                <a:gd name="T6" fmla="*/ 4 w 52"/>
                <a:gd name="T7" fmla="*/ 1 h 31"/>
                <a:gd name="T8" fmla="*/ 3 w 52"/>
                <a:gd name="T9" fmla="*/ 9 h 31"/>
                <a:gd name="T10" fmla="*/ 12 w 52"/>
                <a:gd name="T11" fmla="*/ 17 h 31"/>
                <a:gd name="T12" fmla="*/ 23 w 52"/>
                <a:gd name="T13" fmla="*/ 23 h 31"/>
                <a:gd name="T14" fmla="*/ 31 w 52"/>
                <a:gd name="T15" fmla="*/ 25 h 31"/>
                <a:gd name="T16" fmla="*/ 31 w 52"/>
                <a:gd name="T17" fmla="*/ 28 h 31"/>
                <a:gd name="T18" fmla="*/ 37 w 52"/>
                <a:gd name="T19" fmla="*/ 31 h 31"/>
                <a:gd name="T20" fmla="*/ 50 w 52"/>
                <a:gd name="T21" fmla="*/ 25 h 31"/>
                <a:gd name="T22" fmla="*/ 49 w 52"/>
                <a:gd name="T23" fmla="*/ 11 h 31"/>
                <a:gd name="T24" fmla="*/ 44 w 52"/>
                <a:gd name="T25" fmla="*/ 1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31">
                  <a:moveTo>
                    <a:pt x="44" y="10"/>
                  </a:moveTo>
                  <a:cubicBezTo>
                    <a:pt x="42" y="9"/>
                    <a:pt x="38" y="2"/>
                    <a:pt x="31" y="3"/>
                  </a:cubicBezTo>
                  <a:cubicBezTo>
                    <a:pt x="23" y="5"/>
                    <a:pt x="14" y="1"/>
                    <a:pt x="7" y="1"/>
                  </a:cubicBezTo>
                  <a:cubicBezTo>
                    <a:pt x="6" y="1"/>
                    <a:pt x="4" y="0"/>
                    <a:pt x="4" y="1"/>
                  </a:cubicBezTo>
                  <a:cubicBezTo>
                    <a:pt x="0" y="3"/>
                    <a:pt x="0" y="6"/>
                    <a:pt x="3" y="9"/>
                  </a:cubicBezTo>
                  <a:cubicBezTo>
                    <a:pt x="5" y="12"/>
                    <a:pt x="9" y="15"/>
                    <a:pt x="12" y="17"/>
                  </a:cubicBezTo>
                  <a:cubicBezTo>
                    <a:pt x="16" y="19"/>
                    <a:pt x="18" y="21"/>
                    <a:pt x="23" y="23"/>
                  </a:cubicBezTo>
                  <a:cubicBezTo>
                    <a:pt x="26" y="24"/>
                    <a:pt x="28" y="24"/>
                    <a:pt x="31" y="25"/>
                  </a:cubicBezTo>
                  <a:cubicBezTo>
                    <a:pt x="31" y="28"/>
                    <a:pt x="31" y="28"/>
                    <a:pt x="31" y="28"/>
                  </a:cubicBezTo>
                  <a:cubicBezTo>
                    <a:pt x="33" y="30"/>
                    <a:pt x="36" y="31"/>
                    <a:pt x="37" y="31"/>
                  </a:cubicBezTo>
                  <a:cubicBezTo>
                    <a:pt x="42" y="31"/>
                    <a:pt x="46" y="29"/>
                    <a:pt x="50" y="25"/>
                  </a:cubicBezTo>
                  <a:cubicBezTo>
                    <a:pt x="50" y="21"/>
                    <a:pt x="52" y="17"/>
                    <a:pt x="49" y="11"/>
                  </a:cubicBezTo>
                  <a:lnTo>
                    <a:pt x="44" y="10"/>
                  </a:lnTo>
                  <a:close/>
                </a:path>
              </a:pathLst>
            </a:custGeom>
            <a:solidFill>
              <a:srgbClr val="1112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73" name="Freeform 116">
              <a:extLst>
                <a:ext uri="{FF2B5EF4-FFF2-40B4-BE49-F238E27FC236}">
                  <a16:creationId xmlns:a16="http://schemas.microsoft.com/office/drawing/2014/main" id="{8ACBF426-DDD0-4A72-9792-785080E29254}"/>
                </a:ext>
              </a:extLst>
            </p:cNvPr>
            <p:cNvSpPr>
              <a:spLocks/>
            </p:cNvSpPr>
            <p:nvPr/>
          </p:nvSpPr>
          <p:spPr bwMode="auto">
            <a:xfrm>
              <a:off x="2153169" y="2115394"/>
              <a:ext cx="196771" cy="108563"/>
            </a:xfrm>
            <a:custGeom>
              <a:avLst/>
              <a:gdLst>
                <a:gd name="T0" fmla="*/ 2 w 51"/>
                <a:gd name="T1" fmla="*/ 0 h 28"/>
                <a:gd name="T2" fmla="*/ 3 w 51"/>
                <a:gd name="T3" fmla="*/ 6 h 28"/>
                <a:gd name="T4" fmla="*/ 12 w 51"/>
                <a:gd name="T5" fmla="*/ 14 h 28"/>
                <a:gd name="T6" fmla="*/ 23 w 51"/>
                <a:gd name="T7" fmla="*/ 20 h 28"/>
                <a:gd name="T8" fmla="*/ 31 w 51"/>
                <a:gd name="T9" fmla="*/ 22 h 28"/>
                <a:gd name="T10" fmla="*/ 31 w 51"/>
                <a:gd name="T11" fmla="*/ 25 h 28"/>
                <a:gd name="T12" fmla="*/ 37 w 51"/>
                <a:gd name="T13" fmla="*/ 28 h 28"/>
                <a:gd name="T14" fmla="*/ 50 w 51"/>
                <a:gd name="T15" fmla="*/ 22 h 28"/>
                <a:gd name="T16" fmla="*/ 50 w 51"/>
                <a:gd name="T17" fmla="*/ 12 h 28"/>
                <a:gd name="T18" fmla="*/ 33 w 51"/>
                <a:gd name="T19" fmla="*/ 14 h 28"/>
                <a:gd name="T20" fmla="*/ 10 w 51"/>
                <a:gd name="T21" fmla="*/ 6 h 28"/>
                <a:gd name="T22" fmla="*/ 2 w 51"/>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28">
                  <a:moveTo>
                    <a:pt x="2" y="0"/>
                  </a:moveTo>
                  <a:cubicBezTo>
                    <a:pt x="0" y="2"/>
                    <a:pt x="1" y="4"/>
                    <a:pt x="3" y="6"/>
                  </a:cubicBezTo>
                  <a:cubicBezTo>
                    <a:pt x="5" y="9"/>
                    <a:pt x="9" y="12"/>
                    <a:pt x="12" y="14"/>
                  </a:cubicBezTo>
                  <a:cubicBezTo>
                    <a:pt x="16" y="16"/>
                    <a:pt x="18" y="18"/>
                    <a:pt x="23" y="20"/>
                  </a:cubicBezTo>
                  <a:cubicBezTo>
                    <a:pt x="26" y="21"/>
                    <a:pt x="28" y="21"/>
                    <a:pt x="31" y="22"/>
                  </a:cubicBezTo>
                  <a:cubicBezTo>
                    <a:pt x="31" y="25"/>
                    <a:pt x="31" y="25"/>
                    <a:pt x="31" y="25"/>
                  </a:cubicBezTo>
                  <a:cubicBezTo>
                    <a:pt x="33" y="27"/>
                    <a:pt x="36" y="28"/>
                    <a:pt x="37" y="28"/>
                  </a:cubicBezTo>
                  <a:cubicBezTo>
                    <a:pt x="42" y="28"/>
                    <a:pt x="46" y="26"/>
                    <a:pt x="50" y="22"/>
                  </a:cubicBezTo>
                  <a:cubicBezTo>
                    <a:pt x="50" y="19"/>
                    <a:pt x="51" y="16"/>
                    <a:pt x="50" y="12"/>
                  </a:cubicBezTo>
                  <a:cubicBezTo>
                    <a:pt x="42" y="18"/>
                    <a:pt x="36" y="14"/>
                    <a:pt x="33" y="14"/>
                  </a:cubicBezTo>
                  <a:cubicBezTo>
                    <a:pt x="28" y="13"/>
                    <a:pt x="21" y="14"/>
                    <a:pt x="10" y="6"/>
                  </a:cubicBezTo>
                  <a:cubicBezTo>
                    <a:pt x="7" y="4"/>
                    <a:pt x="4" y="2"/>
                    <a:pt x="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74" name="Freeform 117">
              <a:extLst>
                <a:ext uri="{FF2B5EF4-FFF2-40B4-BE49-F238E27FC236}">
                  <a16:creationId xmlns:a16="http://schemas.microsoft.com/office/drawing/2014/main" id="{92D2A743-11F5-444B-9ECD-A4FF957B68C2}"/>
                </a:ext>
              </a:extLst>
            </p:cNvPr>
            <p:cNvSpPr>
              <a:spLocks/>
            </p:cNvSpPr>
            <p:nvPr/>
          </p:nvSpPr>
          <p:spPr bwMode="auto">
            <a:xfrm>
              <a:off x="2164479" y="2101823"/>
              <a:ext cx="90469" cy="47497"/>
            </a:xfrm>
            <a:custGeom>
              <a:avLst/>
              <a:gdLst>
                <a:gd name="T0" fmla="*/ 23 w 23"/>
                <a:gd name="T1" fmla="*/ 12 h 12"/>
                <a:gd name="T2" fmla="*/ 22 w 23"/>
                <a:gd name="T3" fmla="*/ 5 h 12"/>
                <a:gd name="T4" fmla="*/ 8 w 23"/>
                <a:gd name="T5" fmla="*/ 2 h 12"/>
                <a:gd name="T6" fmla="*/ 2 w 23"/>
                <a:gd name="T7" fmla="*/ 3 h 12"/>
                <a:gd name="T8" fmla="*/ 23 w 23"/>
                <a:gd name="T9" fmla="*/ 12 h 12"/>
              </a:gdLst>
              <a:ahLst/>
              <a:cxnLst>
                <a:cxn ang="0">
                  <a:pos x="T0" y="T1"/>
                </a:cxn>
                <a:cxn ang="0">
                  <a:pos x="T2" y="T3"/>
                </a:cxn>
                <a:cxn ang="0">
                  <a:pos x="T4" y="T5"/>
                </a:cxn>
                <a:cxn ang="0">
                  <a:pos x="T6" y="T7"/>
                </a:cxn>
                <a:cxn ang="0">
                  <a:pos x="T8" y="T9"/>
                </a:cxn>
              </a:cxnLst>
              <a:rect l="0" t="0" r="r" b="b"/>
              <a:pathLst>
                <a:path w="23" h="12">
                  <a:moveTo>
                    <a:pt x="23" y="12"/>
                  </a:moveTo>
                  <a:cubicBezTo>
                    <a:pt x="21" y="8"/>
                    <a:pt x="21" y="6"/>
                    <a:pt x="22" y="5"/>
                  </a:cubicBezTo>
                  <a:cubicBezTo>
                    <a:pt x="8" y="2"/>
                    <a:pt x="8" y="2"/>
                    <a:pt x="8" y="2"/>
                  </a:cubicBezTo>
                  <a:cubicBezTo>
                    <a:pt x="1" y="0"/>
                    <a:pt x="0" y="2"/>
                    <a:pt x="2" y="3"/>
                  </a:cubicBezTo>
                  <a:cubicBezTo>
                    <a:pt x="8" y="9"/>
                    <a:pt x="16" y="10"/>
                    <a:pt x="23" y="12"/>
                  </a:cubicBezTo>
                  <a:close/>
                </a:path>
              </a:pathLst>
            </a:custGeom>
            <a:solidFill>
              <a:srgbClr val="2023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75" name="Freeform 118">
              <a:extLst>
                <a:ext uri="{FF2B5EF4-FFF2-40B4-BE49-F238E27FC236}">
                  <a16:creationId xmlns:a16="http://schemas.microsoft.com/office/drawing/2014/main" id="{B06779A1-A897-4B1E-8B7D-A607A9EF3AC1}"/>
                </a:ext>
              </a:extLst>
            </p:cNvPr>
            <p:cNvSpPr>
              <a:spLocks/>
            </p:cNvSpPr>
            <p:nvPr/>
          </p:nvSpPr>
          <p:spPr bwMode="auto">
            <a:xfrm>
              <a:off x="2316014" y="1326050"/>
              <a:ext cx="194509" cy="768989"/>
            </a:xfrm>
            <a:custGeom>
              <a:avLst/>
              <a:gdLst>
                <a:gd name="T0" fmla="*/ 0 w 50"/>
                <a:gd name="T1" fmla="*/ 20 h 198"/>
                <a:gd name="T2" fmla="*/ 12 w 50"/>
                <a:gd name="T3" fmla="*/ 112 h 198"/>
                <a:gd name="T4" fmla="*/ 28 w 50"/>
                <a:gd name="T5" fmla="*/ 187 h 198"/>
                <a:gd name="T6" fmla="*/ 35 w 50"/>
                <a:gd name="T7" fmla="*/ 195 h 198"/>
                <a:gd name="T8" fmla="*/ 50 w 50"/>
                <a:gd name="T9" fmla="*/ 194 h 198"/>
                <a:gd name="T10" fmla="*/ 49 w 50"/>
                <a:gd name="T11" fmla="*/ 135 h 198"/>
                <a:gd name="T12" fmla="*/ 39 w 50"/>
                <a:gd name="T13" fmla="*/ 101 h 198"/>
                <a:gd name="T14" fmla="*/ 39 w 50"/>
                <a:gd name="T15" fmla="*/ 36 h 198"/>
                <a:gd name="T16" fmla="*/ 35 w 50"/>
                <a:gd name="T17" fmla="*/ 0 h 198"/>
                <a:gd name="T18" fmla="*/ 0 w 50"/>
                <a:gd name="T19" fmla="*/ 2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198">
                  <a:moveTo>
                    <a:pt x="0" y="20"/>
                  </a:moveTo>
                  <a:cubicBezTo>
                    <a:pt x="2" y="37"/>
                    <a:pt x="6" y="98"/>
                    <a:pt x="12" y="112"/>
                  </a:cubicBezTo>
                  <a:cubicBezTo>
                    <a:pt x="20" y="133"/>
                    <a:pt x="23" y="164"/>
                    <a:pt x="28" y="187"/>
                  </a:cubicBezTo>
                  <a:cubicBezTo>
                    <a:pt x="28" y="190"/>
                    <a:pt x="31" y="193"/>
                    <a:pt x="35" y="195"/>
                  </a:cubicBezTo>
                  <a:cubicBezTo>
                    <a:pt x="40" y="198"/>
                    <a:pt x="48" y="198"/>
                    <a:pt x="50" y="194"/>
                  </a:cubicBezTo>
                  <a:cubicBezTo>
                    <a:pt x="49" y="173"/>
                    <a:pt x="49" y="147"/>
                    <a:pt x="49" y="135"/>
                  </a:cubicBezTo>
                  <a:cubicBezTo>
                    <a:pt x="48" y="122"/>
                    <a:pt x="45" y="109"/>
                    <a:pt x="39" y="101"/>
                  </a:cubicBezTo>
                  <a:cubicBezTo>
                    <a:pt x="39" y="92"/>
                    <a:pt x="39" y="53"/>
                    <a:pt x="39" y="36"/>
                  </a:cubicBezTo>
                  <a:cubicBezTo>
                    <a:pt x="39" y="20"/>
                    <a:pt x="39" y="10"/>
                    <a:pt x="35" y="0"/>
                  </a:cubicBezTo>
                  <a:lnTo>
                    <a:pt x="0" y="20"/>
                  </a:lnTo>
                  <a:close/>
                </a:path>
              </a:pathLst>
            </a:custGeom>
            <a:solidFill>
              <a:srgbClr val="323A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76" name="Freeform 119">
              <a:extLst>
                <a:ext uri="{FF2B5EF4-FFF2-40B4-BE49-F238E27FC236}">
                  <a16:creationId xmlns:a16="http://schemas.microsoft.com/office/drawing/2014/main" id="{6CD4D8D5-B784-4887-9FE5-9B7A57D7E01D}"/>
                </a:ext>
              </a:extLst>
            </p:cNvPr>
            <p:cNvSpPr>
              <a:spLocks/>
            </p:cNvSpPr>
            <p:nvPr/>
          </p:nvSpPr>
          <p:spPr bwMode="auto">
            <a:xfrm>
              <a:off x="2316014" y="1350928"/>
              <a:ext cx="147013" cy="737325"/>
            </a:xfrm>
            <a:custGeom>
              <a:avLst/>
              <a:gdLst>
                <a:gd name="T0" fmla="*/ 0 w 38"/>
                <a:gd name="T1" fmla="*/ 21 h 190"/>
                <a:gd name="T2" fmla="*/ 12 w 38"/>
                <a:gd name="T3" fmla="*/ 106 h 190"/>
                <a:gd name="T4" fmla="*/ 28 w 38"/>
                <a:gd name="T5" fmla="*/ 181 h 190"/>
                <a:gd name="T6" fmla="*/ 35 w 38"/>
                <a:gd name="T7" fmla="*/ 189 h 190"/>
                <a:gd name="T8" fmla="*/ 38 w 38"/>
                <a:gd name="T9" fmla="*/ 190 h 190"/>
                <a:gd name="T10" fmla="*/ 29 w 38"/>
                <a:gd name="T11" fmla="*/ 115 h 190"/>
                <a:gd name="T12" fmla="*/ 23 w 38"/>
                <a:gd name="T13" fmla="*/ 100 h 190"/>
                <a:gd name="T14" fmla="*/ 29 w 38"/>
                <a:gd name="T15" fmla="*/ 10 h 190"/>
                <a:gd name="T16" fmla="*/ 38 w 38"/>
                <a:gd name="T17" fmla="*/ 14 h 190"/>
                <a:gd name="T18" fmla="*/ 35 w 38"/>
                <a:gd name="T19" fmla="*/ 0 h 190"/>
                <a:gd name="T20" fmla="*/ 0 w 38"/>
                <a:gd name="T21" fmla="*/ 2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190">
                  <a:moveTo>
                    <a:pt x="0" y="21"/>
                  </a:moveTo>
                  <a:cubicBezTo>
                    <a:pt x="2" y="37"/>
                    <a:pt x="9" y="91"/>
                    <a:pt x="12" y="106"/>
                  </a:cubicBezTo>
                  <a:cubicBezTo>
                    <a:pt x="16" y="130"/>
                    <a:pt x="23" y="158"/>
                    <a:pt x="28" y="181"/>
                  </a:cubicBezTo>
                  <a:cubicBezTo>
                    <a:pt x="28" y="184"/>
                    <a:pt x="31" y="187"/>
                    <a:pt x="35" y="189"/>
                  </a:cubicBezTo>
                  <a:cubicBezTo>
                    <a:pt x="36" y="190"/>
                    <a:pt x="37" y="190"/>
                    <a:pt x="38" y="190"/>
                  </a:cubicBezTo>
                  <a:cubicBezTo>
                    <a:pt x="36" y="174"/>
                    <a:pt x="34" y="134"/>
                    <a:pt x="29" y="115"/>
                  </a:cubicBezTo>
                  <a:cubicBezTo>
                    <a:pt x="27" y="107"/>
                    <a:pt x="28" y="105"/>
                    <a:pt x="23" y="100"/>
                  </a:cubicBezTo>
                  <a:cubicBezTo>
                    <a:pt x="22" y="70"/>
                    <a:pt x="22" y="39"/>
                    <a:pt x="29" y="10"/>
                  </a:cubicBezTo>
                  <a:cubicBezTo>
                    <a:pt x="38" y="14"/>
                    <a:pt x="38" y="14"/>
                    <a:pt x="38" y="14"/>
                  </a:cubicBezTo>
                  <a:cubicBezTo>
                    <a:pt x="38" y="9"/>
                    <a:pt x="37" y="5"/>
                    <a:pt x="35" y="0"/>
                  </a:cubicBezTo>
                  <a:lnTo>
                    <a:pt x="0" y="21"/>
                  </a:lnTo>
                  <a:close/>
                </a:path>
              </a:pathLst>
            </a:custGeom>
            <a:solidFill>
              <a:srgbClr val="2B31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77" name="Freeform 120">
              <a:extLst>
                <a:ext uri="{FF2B5EF4-FFF2-40B4-BE49-F238E27FC236}">
                  <a16:creationId xmlns:a16="http://schemas.microsoft.com/office/drawing/2014/main" id="{773EFA1A-4FA2-46E7-8465-5DF9DE3DC697}"/>
                </a:ext>
              </a:extLst>
            </p:cNvPr>
            <p:cNvSpPr>
              <a:spLocks/>
            </p:cNvSpPr>
            <p:nvPr/>
          </p:nvSpPr>
          <p:spPr bwMode="auto">
            <a:xfrm>
              <a:off x="2180310" y="1307956"/>
              <a:ext cx="205818" cy="877552"/>
            </a:xfrm>
            <a:custGeom>
              <a:avLst/>
              <a:gdLst>
                <a:gd name="T0" fmla="*/ 5 w 53"/>
                <a:gd name="T1" fmla="*/ 26 h 226"/>
                <a:gd name="T2" fmla="*/ 1 w 53"/>
                <a:gd name="T3" fmla="*/ 45 h 226"/>
                <a:gd name="T4" fmla="*/ 13 w 53"/>
                <a:gd name="T5" fmla="*/ 129 h 226"/>
                <a:gd name="T6" fmla="*/ 19 w 53"/>
                <a:gd name="T7" fmla="*/ 213 h 226"/>
                <a:gd name="T8" fmla="*/ 44 w 53"/>
                <a:gd name="T9" fmla="*/ 219 h 226"/>
                <a:gd name="T10" fmla="*/ 47 w 53"/>
                <a:gd name="T11" fmla="*/ 156 h 226"/>
                <a:gd name="T12" fmla="*/ 42 w 53"/>
                <a:gd name="T13" fmla="*/ 132 h 226"/>
                <a:gd name="T14" fmla="*/ 44 w 53"/>
                <a:gd name="T15" fmla="*/ 64 h 226"/>
                <a:gd name="T16" fmla="*/ 45 w 53"/>
                <a:gd name="T17" fmla="*/ 5 h 226"/>
                <a:gd name="T18" fmla="*/ 11 w 53"/>
                <a:gd name="T19" fmla="*/ 0 h 226"/>
                <a:gd name="T20" fmla="*/ 5 w 53"/>
                <a:gd name="T21" fmla="*/ 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226">
                  <a:moveTo>
                    <a:pt x="5" y="26"/>
                  </a:moveTo>
                  <a:cubicBezTo>
                    <a:pt x="3" y="31"/>
                    <a:pt x="1" y="39"/>
                    <a:pt x="1" y="45"/>
                  </a:cubicBezTo>
                  <a:cubicBezTo>
                    <a:pt x="0" y="74"/>
                    <a:pt x="10" y="111"/>
                    <a:pt x="13" y="129"/>
                  </a:cubicBezTo>
                  <a:cubicBezTo>
                    <a:pt x="17" y="153"/>
                    <a:pt x="17" y="188"/>
                    <a:pt x="19" y="213"/>
                  </a:cubicBezTo>
                  <a:cubicBezTo>
                    <a:pt x="20" y="220"/>
                    <a:pt x="38" y="226"/>
                    <a:pt x="44" y="219"/>
                  </a:cubicBezTo>
                  <a:cubicBezTo>
                    <a:pt x="46" y="198"/>
                    <a:pt x="48" y="167"/>
                    <a:pt x="47" y="156"/>
                  </a:cubicBezTo>
                  <a:cubicBezTo>
                    <a:pt x="46" y="146"/>
                    <a:pt x="46" y="140"/>
                    <a:pt x="42" y="132"/>
                  </a:cubicBezTo>
                  <a:cubicBezTo>
                    <a:pt x="43" y="123"/>
                    <a:pt x="43" y="81"/>
                    <a:pt x="44" y="64"/>
                  </a:cubicBezTo>
                  <a:cubicBezTo>
                    <a:pt x="45" y="49"/>
                    <a:pt x="53" y="23"/>
                    <a:pt x="45" y="5"/>
                  </a:cubicBezTo>
                  <a:cubicBezTo>
                    <a:pt x="11" y="0"/>
                    <a:pt x="11" y="0"/>
                    <a:pt x="11" y="0"/>
                  </a:cubicBezTo>
                  <a:lnTo>
                    <a:pt x="5" y="26"/>
                  </a:lnTo>
                  <a:close/>
                </a:path>
              </a:pathLst>
            </a:custGeom>
            <a:solidFill>
              <a:srgbClr val="3A4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78" name="Freeform 121">
              <a:extLst>
                <a:ext uri="{FF2B5EF4-FFF2-40B4-BE49-F238E27FC236}">
                  <a16:creationId xmlns:a16="http://schemas.microsoft.com/office/drawing/2014/main" id="{71161A5F-5718-406B-B92B-761EE317FB53}"/>
                </a:ext>
              </a:extLst>
            </p:cNvPr>
            <p:cNvSpPr>
              <a:spLocks/>
            </p:cNvSpPr>
            <p:nvPr/>
          </p:nvSpPr>
          <p:spPr bwMode="auto">
            <a:xfrm>
              <a:off x="2175787" y="1459491"/>
              <a:ext cx="119873" cy="705661"/>
            </a:xfrm>
            <a:custGeom>
              <a:avLst/>
              <a:gdLst>
                <a:gd name="T0" fmla="*/ 6 w 31"/>
                <a:gd name="T1" fmla="*/ 0 h 182"/>
                <a:gd name="T2" fmla="*/ 14 w 31"/>
                <a:gd name="T3" fmla="*/ 90 h 182"/>
                <a:gd name="T4" fmla="*/ 20 w 31"/>
                <a:gd name="T5" fmla="*/ 174 h 182"/>
                <a:gd name="T6" fmla="*/ 31 w 31"/>
                <a:gd name="T7" fmla="*/ 182 h 182"/>
                <a:gd name="T8" fmla="*/ 30 w 31"/>
                <a:gd name="T9" fmla="*/ 115 h 182"/>
                <a:gd name="T10" fmla="*/ 26 w 31"/>
                <a:gd name="T11" fmla="*/ 95 h 182"/>
                <a:gd name="T12" fmla="*/ 22 w 31"/>
                <a:gd name="T13" fmla="*/ 5 h 182"/>
                <a:gd name="T14" fmla="*/ 18 w 31"/>
                <a:gd name="T15" fmla="*/ 6 h 182"/>
                <a:gd name="T16" fmla="*/ 6 w 31"/>
                <a:gd name="T1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82">
                  <a:moveTo>
                    <a:pt x="6" y="0"/>
                  </a:moveTo>
                  <a:cubicBezTo>
                    <a:pt x="0" y="30"/>
                    <a:pt x="10" y="68"/>
                    <a:pt x="14" y="90"/>
                  </a:cubicBezTo>
                  <a:cubicBezTo>
                    <a:pt x="18" y="114"/>
                    <a:pt x="18" y="149"/>
                    <a:pt x="20" y="174"/>
                  </a:cubicBezTo>
                  <a:cubicBezTo>
                    <a:pt x="20" y="177"/>
                    <a:pt x="25" y="181"/>
                    <a:pt x="31" y="182"/>
                  </a:cubicBezTo>
                  <a:cubicBezTo>
                    <a:pt x="31" y="161"/>
                    <a:pt x="31" y="131"/>
                    <a:pt x="30" y="115"/>
                  </a:cubicBezTo>
                  <a:cubicBezTo>
                    <a:pt x="30" y="97"/>
                    <a:pt x="28" y="103"/>
                    <a:pt x="26" y="95"/>
                  </a:cubicBezTo>
                  <a:cubicBezTo>
                    <a:pt x="25" y="70"/>
                    <a:pt x="23" y="32"/>
                    <a:pt x="22" y="5"/>
                  </a:cubicBezTo>
                  <a:cubicBezTo>
                    <a:pt x="18" y="6"/>
                    <a:pt x="18" y="6"/>
                    <a:pt x="18" y="6"/>
                  </a:cubicBezTo>
                  <a:lnTo>
                    <a:pt x="6" y="0"/>
                  </a:lnTo>
                  <a:close/>
                </a:path>
              </a:pathLst>
            </a:custGeom>
            <a:solidFill>
              <a:srgbClr val="323A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79" name="Freeform 122">
              <a:extLst>
                <a:ext uri="{FF2B5EF4-FFF2-40B4-BE49-F238E27FC236}">
                  <a16:creationId xmlns:a16="http://schemas.microsoft.com/office/drawing/2014/main" id="{CF847701-01CE-4B0A-A608-59B90AFF6312}"/>
                </a:ext>
              </a:extLst>
            </p:cNvPr>
            <p:cNvSpPr>
              <a:spLocks/>
            </p:cNvSpPr>
            <p:nvPr/>
          </p:nvSpPr>
          <p:spPr bwMode="auto">
            <a:xfrm>
              <a:off x="2184833" y="1434613"/>
              <a:ext cx="27141" cy="97255"/>
            </a:xfrm>
            <a:custGeom>
              <a:avLst/>
              <a:gdLst>
                <a:gd name="T0" fmla="*/ 6 w 7"/>
                <a:gd name="T1" fmla="*/ 0 h 25"/>
                <a:gd name="T2" fmla="*/ 7 w 7"/>
                <a:gd name="T3" fmla="*/ 4 h 25"/>
                <a:gd name="T4" fmla="*/ 2 w 7"/>
                <a:gd name="T5" fmla="*/ 25 h 25"/>
                <a:gd name="T6" fmla="*/ 0 w 7"/>
                <a:gd name="T7" fmla="*/ 23 h 25"/>
                <a:gd name="T8" fmla="*/ 5 w 7"/>
                <a:gd name="T9" fmla="*/ 0 h 25"/>
                <a:gd name="T10" fmla="*/ 6 w 7"/>
                <a:gd name="T11" fmla="*/ 0 h 25"/>
              </a:gdLst>
              <a:ahLst/>
              <a:cxnLst>
                <a:cxn ang="0">
                  <a:pos x="T0" y="T1"/>
                </a:cxn>
                <a:cxn ang="0">
                  <a:pos x="T2" y="T3"/>
                </a:cxn>
                <a:cxn ang="0">
                  <a:pos x="T4" y="T5"/>
                </a:cxn>
                <a:cxn ang="0">
                  <a:pos x="T6" y="T7"/>
                </a:cxn>
                <a:cxn ang="0">
                  <a:pos x="T8" y="T9"/>
                </a:cxn>
                <a:cxn ang="0">
                  <a:pos x="T10" y="T11"/>
                </a:cxn>
              </a:cxnLst>
              <a:rect l="0" t="0" r="r" b="b"/>
              <a:pathLst>
                <a:path w="7" h="25">
                  <a:moveTo>
                    <a:pt x="6" y="0"/>
                  </a:moveTo>
                  <a:cubicBezTo>
                    <a:pt x="7" y="4"/>
                    <a:pt x="7" y="4"/>
                    <a:pt x="7" y="4"/>
                  </a:cubicBezTo>
                  <a:cubicBezTo>
                    <a:pt x="6" y="11"/>
                    <a:pt x="4" y="18"/>
                    <a:pt x="2" y="25"/>
                  </a:cubicBezTo>
                  <a:cubicBezTo>
                    <a:pt x="0" y="23"/>
                    <a:pt x="0" y="23"/>
                    <a:pt x="0" y="23"/>
                  </a:cubicBezTo>
                  <a:cubicBezTo>
                    <a:pt x="2" y="15"/>
                    <a:pt x="3" y="9"/>
                    <a:pt x="5" y="0"/>
                  </a:cubicBezTo>
                  <a:lnTo>
                    <a:pt x="6" y="0"/>
                  </a:lnTo>
                  <a:close/>
                </a:path>
              </a:pathLst>
            </a:custGeom>
            <a:solidFill>
              <a:srgbClr val="142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80" name="Freeform 123">
              <a:extLst>
                <a:ext uri="{FF2B5EF4-FFF2-40B4-BE49-F238E27FC236}">
                  <a16:creationId xmlns:a16="http://schemas.microsoft.com/office/drawing/2014/main" id="{0E177895-0928-4A34-91FB-BB095E67E00C}"/>
                </a:ext>
              </a:extLst>
            </p:cNvPr>
            <p:cNvSpPr>
              <a:spLocks/>
            </p:cNvSpPr>
            <p:nvPr/>
          </p:nvSpPr>
          <p:spPr bwMode="auto">
            <a:xfrm>
              <a:off x="2169002" y="826206"/>
              <a:ext cx="321166" cy="714707"/>
            </a:xfrm>
            <a:custGeom>
              <a:avLst/>
              <a:gdLst>
                <a:gd name="T0" fmla="*/ 67 w 83"/>
                <a:gd name="T1" fmla="*/ 1 h 184"/>
                <a:gd name="T2" fmla="*/ 79 w 83"/>
                <a:gd name="T3" fmla="*/ 46 h 184"/>
                <a:gd name="T4" fmla="*/ 72 w 83"/>
                <a:gd name="T5" fmla="*/ 89 h 184"/>
                <a:gd name="T6" fmla="*/ 80 w 83"/>
                <a:gd name="T7" fmla="*/ 154 h 184"/>
                <a:gd name="T8" fmla="*/ 57 w 83"/>
                <a:gd name="T9" fmla="*/ 170 h 184"/>
                <a:gd name="T10" fmla="*/ 56 w 83"/>
                <a:gd name="T11" fmla="*/ 144 h 184"/>
                <a:gd name="T12" fmla="*/ 53 w 83"/>
                <a:gd name="T13" fmla="*/ 171 h 184"/>
                <a:gd name="T14" fmla="*/ 9 w 83"/>
                <a:gd name="T15" fmla="*/ 177 h 184"/>
                <a:gd name="T16" fmla="*/ 13 w 83"/>
                <a:gd name="T17" fmla="*/ 109 h 184"/>
                <a:gd name="T18" fmla="*/ 2 w 83"/>
                <a:gd name="T19" fmla="*/ 42 h 184"/>
                <a:gd name="T20" fmla="*/ 11 w 83"/>
                <a:gd name="T21" fmla="*/ 28 h 184"/>
                <a:gd name="T22" fmla="*/ 59 w 83"/>
                <a:gd name="T23" fmla="*/ 0 h 184"/>
                <a:gd name="T24" fmla="*/ 67 w 83"/>
                <a:gd name="T25" fmla="*/ 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84">
                  <a:moveTo>
                    <a:pt x="67" y="1"/>
                  </a:moveTo>
                  <a:cubicBezTo>
                    <a:pt x="83" y="8"/>
                    <a:pt x="82" y="29"/>
                    <a:pt x="79" y="46"/>
                  </a:cubicBezTo>
                  <a:cubicBezTo>
                    <a:pt x="76" y="63"/>
                    <a:pt x="73" y="76"/>
                    <a:pt x="72" y="89"/>
                  </a:cubicBezTo>
                  <a:cubicBezTo>
                    <a:pt x="71" y="104"/>
                    <a:pt x="80" y="118"/>
                    <a:pt x="80" y="154"/>
                  </a:cubicBezTo>
                  <a:cubicBezTo>
                    <a:pt x="78" y="160"/>
                    <a:pt x="62" y="168"/>
                    <a:pt x="57" y="170"/>
                  </a:cubicBezTo>
                  <a:cubicBezTo>
                    <a:pt x="58" y="160"/>
                    <a:pt x="57" y="155"/>
                    <a:pt x="56" y="144"/>
                  </a:cubicBezTo>
                  <a:cubicBezTo>
                    <a:pt x="55" y="158"/>
                    <a:pt x="56" y="162"/>
                    <a:pt x="53" y="171"/>
                  </a:cubicBezTo>
                  <a:cubicBezTo>
                    <a:pt x="43" y="178"/>
                    <a:pt x="21" y="184"/>
                    <a:pt x="9" y="177"/>
                  </a:cubicBezTo>
                  <a:cubicBezTo>
                    <a:pt x="9" y="153"/>
                    <a:pt x="15" y="133"/>
                    <a:pt x="13" y="109"/>
                  </a:cubicBezTo>
                  <a:cubicBezTo>
                    <a:pt x="11" y="83"/>
                    <a:pt x="0" y="55"/>
                    <a:pt x="2" y="42"/>
                  </a:cubicBezTo>
                  <a:cubicBezTo>
                    <a:pt x="4" y="37"/>
                    <a:pt x="7" y="32"/>
                    <a:pt x="11" y="28"/>
                  </a:cubicBezTo>
                  <a:cubicBezTo>
                    <a:pt x="21" y="21"/>
                    <a:pt x="44" y="2"/>
                    <a:pt x="59" y="0"/>
                  </a:cubicBezTo>
                  <a:cubicBezTo>
                    <a:pt x="62" y="0"/>
                    <a:pt x="65" y="0"/>
                    <a:pt x="67" y="1"/>
                  </a:cubicBezTo>
                  <a:close/>
                </a:path>
              </a:pathLst>
            </a:custGeom>
            <a:solidFill>
              <a:srgbClr val="475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81" name="Freeform 124">
              <a:extLst>
                <a:ext uri="{FF2B5EF4-FFF2-40B4-BE49-F238E27FC236}">
                  <a16:creationId xmlns:a16="http://schemas.microsoft.com/office/drawing/2014/main" id="{D8CF6663-C5E5-4C38-9696-7C76C0D8B207}"/>
                </a:ext>
              </a:extLst>
            </p:cNvPr>
            <p:cNvSpPr>
              <a:spLocks/>
            </p:cNvSpPr>
            <p:nvPr/>
          </p:nvSpPr>
          <p:spPr bwMode="auto">
            <a:xfrm>
              <a:off x="2141861" y="880488"/>
              <a:ext cx="158321" cy="644594"/>
            </a:xfrm>
            <a:custGeom>
              <a:avLst/>
              <a:gdLst>
                <a:gd name="T0" fmla="*/ 31 w 41"/>
                <a:gd name="T1" fmla="*/ 166 h 166"/>
                <a:gd name="T2" fmla="*/ 16 w 41"/>
                <a:gd name="T3" fmla="*/ 163 h 166"/>
                <a:gd name="T4" fmla="*/ 19 w 41"/>
                <a:gd name="T5" fmla="*/ 91 h 166"/>
                <a:gd name="T6" fmla="*/ 19 w 41"/>
                <a:gd name="T7" fmla="*/ 88 h 166"/>
                <a:gd name="T8" fmla="*/ 8 w 41"/>
                <a:gd name="T9" fmla="*/ 21 h 166"/>
                <a:gd name="T10" fmla="*/ 14 w 41"/>
                <a:gd name="T11" fmla="*/ 13 h 166"/>
                <a:gd name="T12" fmla="*/ 40 w 41"/>
                <a:gd name="T13" fmla="*/ 0 h 166"/>
                <a:gd name="T14" fmla="*/ 39 w 41"/>
                <a:gd name="T15" fmla="*/ 4 h 166"/>
                <a:gd name="T16" fmla="*/ 25 w 41"/>
                <a:gd name="T17" fmla="*/ 14 h 166"/>
                <a:gd name="T18" fmla="*/ 39 w 41"/>
                <a:gd name="T19" fmla="*/ 87 h 166"/>
                <a:gd name="T20" fmla="*/ 31 w 41"/>
                <a:gd name="T21"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66">
                  <a:moveTo>
                    <a:pt x="31" y="166"/>
                  </a:moveTo>
                  <a:cubicBezTo>
                    <a:pt x="26" y="166"/>
                    <a:pt x="21" y="165"/>
                    <a:pt x="16" y="163"/>
                  </a:cubicBezTo>
                  <a:cubicBezTo>
                    <a:pt x="16" y="137"/>
                    <a:pt x="23" y="116"/>
                    <a:pt x="19" y="91"/>
                  </a:cubicBezTo>
                  <a:cubicBezTo>
                    <a:pt x="19" y="90"/>
                    <a:pt x="19" y="89"/>
                    <a:pt x="19" y="88"/>
                  </a:cubicBezTo>
                  <a:cubicBezTo>
                    <a:pt x="19" y="73"/>
                    <a:pt x="0" y="40"/>
                    <a:pt x="8" y="21"/>
                  </a:cubicBezTo>
                  <a:cubicBezTo>
                    <a:pt x="9" y="17"/>
                    <a:pt x="11" y="16"/>
                    <a:pt x="14" y="13"/>
                  </a:cubicBezTo>
                  <a:cubicBezTo>
                    <a:pt x="18" y="10"/>
                    <a:pt x="31" y="4"/>
                    <a:pt x="40" y="0"/>
                  </a:cubicBezTo>
                  <a:cubicBezTo>
                    <a:pt x="39" y="4"/>
                    <a:pt x="39" y="4"/>
                    <a:pt x="39" y="4"/>
                  </a:cubicBezTo>
                  <a:cubicBezTo>
                    <a:pt x="32" y="9"/>
                    <a:pt x="30" y="8"/>
                    <a:pt x="25" y="14"/>
                  </a:cubicBezTo>
                  <a:cubicBezTo>
                    <a:pt x="39" y="26"/>
                    <a:pt x="41" y="69"/>
                    <a:pt x="39" y="87"/>
                  </a:cubicBezTo>
                  <a:cubicBezTo>
                    <a:pt x="36" y="103"/>
                    <a:pt x="31" y="144"/>
                    <a:pt x="31" y="166"/>
                  </a:cubicBezTo>
                  <a:close/>
                </a:path>
              </a:pathLst>
            </a:custGeom>
            <a:solidFill>
              <a:srgbClr val="3A4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82" name="Freeform 125">
              <a:extLst>
                <a:ext uri="{FF2B5EF4-FFF2-40B4-BE49-F238E27FC236}">
                  <a16:creationId xmlns:a16="http://schemas.microsoft.com/office/drawing/2014/main" id="{335C2D53-CB8E-4EF1-95DC-4D708DE45A68}"/>
                </a:ext>
              </a:extLst>
            </p:cNvPr>
            <p:cNvSpPr>
              <a:spLocks/>
            </p:cNvSpPr>
            <p:nvPr/>
          </p:nvSpPr>
          <p:spPr bwMode="auto">
            <a:xfrm>
              <a:off x="2295659" y="1527343"/>
              <a:ext cx="67852" cy="637809"/>
            </a:xfrm>
            <a:custGeom>
              <a:avLst/>
              <a:gdLst>
                <a:gd name="T0" fmla="*/ 13 w 17"/>
                <a:gd name="T1" fmla="*/ 0 h 164"/>
                <a:gd name="T2" fmla="*/ 0 w 17"/>
                <a:gd name="T3" fmla="*/ 5 h 164"/>
                <a:gd name="T4" fmla="*/ 2 w 17"/>
                <a:gd name="T5" fmla="*/ 80 h 164"/>
                <a:gd name="T6" fmla="*/ 5 w 17"/>
                <a:gd name="T7" fmla="*/ 164 h 164"/>
                <a:gd name="T8" fmla="*/ 13 w 17"/>
                <a:gd name="T9" fmla="*/ 162 h 164"/>
                <a:gd name="T10" fmla="*/ 10 w 17"/>
                <a:gd name="T11" fmla="*/ 77 h 164"/>
                <a:gd name="T12" fmla="*/ 13 w 17"/>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7" h="164">
                  <a:moveTo>
                    <a:pt x="13" y="0"/>
                  </a:moveTo>
                  <a:cubicBezTo>
                    <a:pt x="0" y="5"/>
                    <a:pt x="0" y="5"/>
                    <a:pt x="0" y="5"/>
                  </a:cubicBezTo>
                  <a:cubicBezTo>
                    <a:pt x="0" y="25"/>
                    <a:pt x="0" y="59"/>
                    <a:pt x="2" y="80"/>
                  </a:cubicBezTo>
                  <a:cubicBezTo>
                    <a:pt x="7" y="93"/>
                    <a:pt x="6" y="147"/>
                    <a:pt x="5" y="164"/>
                  </a:cubicBezTo>
                  <a:cubicBezTo>
                    <a:pt x="9" y="164"/>
                    <a:pt x="10" y="164"/>
                    <a:pt x="13" y="162"/>
                  </a:cubicBezTo>
                  <a:cubicBezTo>
                    <a:pt x="14" y="129"/>
                    <a:pt x="17" y="87"/>
                    <a:pt x="10" y="77"/>
                  </a:cubicBezTo>
                  <a:cubicBezTo>
                    <a:pt x="9" y="53"/>
                    <a:pt x="10" y="24"/>
                    <a:pt x="13" y="0"/>
                  </a:cubicBezTo>
                  <a:close/>
                </a:path>
              </a:pathLst>
            </a:custGeom>
            <a:solidFill>
              <a:srgbClr val="475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83" name="Freeform 126">
              <a:extLst>
                <a:ext uri="{FF2B5EF4-FFF2-40B4-BE49-F238E27FC236}">
                  <a16:creationId xmlns:a16="http://schemas.microsoft.com/office/drawing/2014/main" id="{5E741EC8-72A7-4957-9965-A3406A353312}"/>
                </a:ext>
              </a:extLst>
            </p:cNvPr>
            <p:cNvSpPr>
              <a:spLocks/>
            </p:cNvSpPr>
            <p:nvPr/>
          </p:nvSpPr>
          <p:spPr bwMode="auto">
            <a:xfrm>
              <a:off x="2420054" y="1477585"/>
              <a:ext cx="85946" cy="610668"/>
            </a:xfrm>
            <a:custGeom>
              <a:avLst/>
              <a:gdLst>
                <a:gd name="T0" fmla="*/ 0 w 22"/>
                <a:gd name="T1" fmla="*/ 7 h 157"/>
                <a:gd name="T2" fmla="*/ 1 w 22"/>
                <a:gd name="T3" fmla="*/ 66 h 157"/>
                <a:gd name="T4" fmla="*/ 10 w 22"/>
                <a:gd name="T5" fmla="*/ 90 h 157"/>
                <a:gd name="T6" fmla="*/ 14 w 22"/>
                <a:gd name="T7" fmla="*/ 157 h 157"/>
                <a:gd name="T8" fmla="*/ 22 w 22"/>
                <a:gd name="T9" fmla="*/ 155 h 157"/>
                <a:gd name="T10" fmla="*/ 17 w 22"/>
                <a:gd name="T11" fmla="*/ 87 h 157"/>
                <a:gd name="T12" fmla="*/ 9 w 22"/>
                <a:gd name="T13" fmla="*/ 63 h 157"/>
                <a:gd name="T14" fmla="*/ 10 w 22"/>
                <a:gd name="T15" fmla="*/ 0 h 157"/>
                <a:gd name="T16" fmla="*/ 0 w 22"/>
                <a:gd name="T17" fmla="*/ 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57">
                  <a:moveTo>
                    <a:pt x="0" y="7"/>
                  </a:moveTo>
                  <a:cubicBezTo>
                    <a:pt x="0" y="22"/>
                    <a:pt x="0" y="51"/>
                    <a:pt x="1" y="66"/>
                  </a:cubicBezTo>
                  <a:cubicBezTo>
                    <a:pt x="6" y="73"/>
                    <a:pt x="8" y="81"/>
                    <a:pt x="10" y="90"/>
                  </a:cubicBezTo>
                  <a:cubicBezTo>
                    <a:pt x="13" y="108"/>
                    <a:pt x="13" y="138"/>
                    <a:pt x="14" y="157"/>
                  </a:cubicBezTo>
                  <a:cubicBezTo>
                    <a:pt x="17" y="157"/>
                    <a:pt x="19" y="157"/>
                    <a:pt x="22" y="155"/>
                  </a:cubicBezTo>
                  <a:cubicBezTo>
                    <a:pt x="21" y="136"/>
                    <a:pt x="20" y="106"/>
                    <a:pt x="17" y="87"/>
                  </a:cubicBezTo>
                  <a:cubicBezTo>
                    <a:pt x="16" y="79"/>
                    <a:pt x="15" y="73"/>
                    <a:pt x="9" y="63"/>
                  </a:cubicBezTo>
                  <a:cubicBezTo>
                    <a:pt x="9" y="46"/>
                    <a:pt x="10" y="17"/>
                    <a:pt x="10" y="0"/>
                  </a:cubicBezTo>
                  <a:cubicBezTo>
                    <a:pt x="6" y="4"/>
                    <a:pt x="5" y="4"/>
                    <a:pt x="0" y="7"/>
                  </a:cubicBezTo>
                  <a:close/>
                </a:path>
              </a:pathLst>
            </a:custGeom>
            <a:solidFill>
              <a:srgbClr val="475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84" name="Freeform 127">
              <a:extLst>
                <a:ext uri="{FF2B5EF4-FFF2-40B4-BE49-F238E27FC236}">
                  <a16:creationId xmlns:a16="http://schemas.microsoft.com/office/drawing/2014/main" id="{7C466D7F-AD40-48B6-8E51-A52805314F6E}"/>
                </a:ext>
              </a:extLst>
            </p:cNvPr>
            <p:cNvSpPr>
              <a:spLocks/>
            </p:cNvSpPr>
            <p:nvPr/>
          </p:nvSpPr>
          <p:spPr bwMode="auto">
            <a:xfrm>
              <a:off x="2135075" y="939293"/>
              <a:ext cx="137966" cy="309858"/>
            </a:xfrm>
            <a:custGeom>
              <a:avLst/>
              <a:gdLst>
                <a:gd name="T0" fmla="*/ 12 w 36"/>
                <a:gd name="T1" fmla="*/ 2 h 80"/>
                <a:gd name="T2" fmla="*/ 15 w 36"/>
                <a:gd name="T3" fmla="*/ 63 h 80"/>
                <a:gd name="T4" fmla="*/ 36 w 36"/>
                <a:gd name="T5" fmla="*/ 64 h 80"/>
                <a:gd name="T6" fmla="*/ 34 w 36"/>
                <a:gd name="T7" fmla="*/ 35 h 80"/>
                <a:gd name="T8" fmla="*/ 19 w 36"/>
                <a:gd name="T9" fmla="*/ 1 h 80"/>
                <a:gd name="T10" fmla="*/ 12 w 36"/>
                <a:gd name="T11" fmla="*/ 2 h 80"/>
              </a:gdLst>
              <a:ahLst/>
              <a:cxnLst>
                <a:cxn ang="0">
                  <a:pos x="T0" y="T1"/>
                </a:cxn>
                <a:cxn ang="0">
                  <a:pos x="T2" y="T3"/>
                </a:cxn>
                <a:cxn ang="0">
                  <a:pos x="T4" y="T5"/>
                </a:cxn>
                <a:cxn ang="0">
                  <a:pos x="T6" y="T7"/>
                </a:cxn>
                <a:cxn ang="0">
                  <a:pos x="T8" y="T9"/>
                </a:cxn>
                <a:cxn ang="0">
                  <a:pos x="T10" y="T11"/>
                </a:cxn>
              </a:cxnLst>
              <a:rect l="0" t="0" r="r" b="b"/>
              <a:pathLst>
                <a:path w="36" h="80">
                  <a:moveTo>
                    <a:pt x="12" y="2"/>
                  </a:moveTo>
                  <a:cubicBezTo>
                    <a:pt x="0" y="10"/>
                    <a:pt x="12" y="39"/>
                    <a:pt x="15" y="63"/>
                  </a:cubicBezTo>
                  <a:cubicBezTo>
                    <a:pt x="17" y="75"/>
                    <a:pt x="33" y="80"/>
                    <a:pt x="36" y="64"/>
                  </a:cubicBezTo>
                  <a:cubicBezTo>
                    <a:pt x="36" y="52"/>
                    <a:pt x="35" y="45"/>
                    <a:pt x="34" y="35"/>
                  </a:cubicBezTo>
                  <a:cubicBezTo>
                    <a:pt x="32" y="25"/>
                    <a:pt x="30" y="4"/>
                    <a:pt x="19" y="1"/>
                  </a:cubicBezTo>
                  <a:cubicBezTo>
                    <a:pt x="17" y="0"/>
                    <a:pt x="14" y="0"/>
                    <a:pt x="12" y="2"/>
                  </a:cubicBezTo>
                  <a:close/>
                </a:path>
              </a:pathLst>
            </a:custGeom>
            <a:solidFill>
              <a:srgbClr val="475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85" name="Freeform 128">
              <a:extLst>
                <a:ext uri="{FF2B5EF4-FFF2-40B4-BE49-F238E27FC236}">
                  <a16:creationId xmlns:a16="http://schemas.microsoft.com/office/drawing/2014/main" id="{E95D3793-F616-474D-9DD6-6E6AF984877E}"/>
                </a:ext>
              </a:extLst>
            </p:cNvPr>
            <p:cNvSpPr>
              <a:spLocks/>
            </p:cNvSpPr>
            <p:nvPr/>
          </p:nvSpPr>
          <p:spPr bwMode="auto">
            <a:xfrm>
              <a:off x="2227807" y="830730"/>
              <a:ext cx="76899" cy="38450"/>
            </a:xfrm>
            <a:custGeom>
              <a:avLst/>
              <a:gdLst>
                <a:gd name="T0" fmla="*/ 20 w 20"/>
                <a:gd name="T1" fmla="*/ 2 h 10"/>
                <a:gd name="T2" fmla="*/ 9 w 20"/>
                <a:gd name="T3" fmla="*/ 0 h 10"/>
                <a:gd name="T4" fmla="*/ 2 w 20"/>
                <a:gd name="T5" fmla="*/ 0 h 10"/>
                <a:gd name="T6" fmla="*/ 2 w 20"/>
                <a:gd name="T7" fmla="*/ 10 h 10"/>
                <a:gd name="T8" fmla="*/ 14 w 20"/>
                <a:gd name="T9" fmla="*/ 7 h 10"/>
                <a:gd name="T10" fmla="*/ 20 w 20"/>
                <a:gd name="T11" fmla="*/ 2 h 10"/>
              </a:gdLst>
              <a:ahLst/>
              <a:cxnLst>
                <a:cxn ang="0">
                  <a:pos x="T0" y="T1"/>
                </a:cxn>
                <a:cxn ang="0">
                  <a:pos x="T2" y="T3"/>
                </a:cxn>
                <a:cxn ang="0">
                  <a:pos x="T4" y="T5"/>
                </a:cxn>
                <a:cxn ang="0">
                  <a:pos x="T6" y="T7"/>
                </a:cxn>
                <a:cxn ang="0">
                  <a:pos x="T8" y="T9"/>
                </a:cxn>
                <a:cxn ang="0">
                  <a:pos x="T10" y="T11"/>
                </a:cxn>
              </a:cxnLst>
              <a:rect l="0" t="0" r="r" b="b"/>
              <a:pathLst>
                <a:path w="20" h="10">
                  <a:moveTo>
                    <a:pt x="20" y="2"/>
                  </a:moveTo>
                  <a:cubicBezTo>
                    <a:pt x="9" y="0"/>
                    <a:pt x="9" y="0"/>
                    <a:pt x="9" y="0"/>
                  </a:cubicBezTo>
                  <a:cubicBezTo>
                    <a:pt x="2" y="0"/>
                    <a:pt x="2" y="0"/>
                    <a:pt x="2" y="0"/>
                  </a:cubicBezTo>
                  <a:cubicBezTo>
                    <a:pt x="1" y="6"/>
                    <a:pt x="0" y="9"/>
                    <a:pt x="2" y="10"/>
                  </a:cubicBezTo>
                  <a:cubicBezTo>
                    <a:pt x="5" y="10"/>
                    <a:pt x="10" y="9"/>
                    <a:pt x="14" y="7"/>
                  </a:cubicBezTo>
                  <a:cubicBezTo>
                    <a:pt x="17" y="6"/>
                    <a:pt x="17" y="4"/>
                    <a:pt x="20" y="2"/>
                  </a:cubicBezTo>
                  <a:close/>
                </a:path>
              </a:pathLst>
            </a:custGeom>
            <a:solidFill>
              <a:srgbClr val="2413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86" name="Freeform 129">
              <a:extLst>
                <a:ext uri="{FF2B5EF4-FFF2-40B4-BE49-F238E27FC236}">
                  <a16:creationId xmlns:a16="http://schemas.microsoft.com/office/drawing/2014/main" id="{EACB0FA0-C40E-4009-8B3C-780DD8570B94}"/>
                </a:ext>
              </a:extLst>
            </p:cNvPr>
            <p:cNvSpPr>
              <a:spLocks/>
            </p:cNvSpPr>
            <p:nvPr/>
          </p:nvSpPr>
          <p:spPr bwMode="auto">
            <a:xfrm>
              <a:off x="2227807" y="609080"/>
              <a:ext cx="192248" cy="336999"/>
            </a:xfrm>
            <a:custGeom>
              <a:avLst/>
              <a:gdLst>
                <a:gd name="T0" fmla="*/ 2 w 50"/>
                <a:gd name="T1" fmla="*/ 59 h 87"/>
                <a:gd name="T2" fmla="*/ 13 w 50"/>
                <a:gd name="T3" fmla="*/ 58 h 87"/>
                <a:gd name="T4" fmla="*/ 12 w 50"/>
                <a:gd name="T5" fmla="*/ 78 h 87"/>
                <a:gd name="T6" fmla="*/ 39 w 50"/>
                <a:gd name="T7" fmla="*/ 71 h 87"/>
                <a:gd name="T8" fmla="*/ 39 w 50"/>
                <a:gd name="T9" fmla="*/ 52 h 87"/>
                <a:gd name="T10" fmla="*/ 48 w 50"/>
                <a:gd name="T11" fmla="*/ 39 h 87"/>
                <a:gd name="T12" fmla="*/ 41 w 50"/>
                <a:gd name="T13" fmla="*/ 13 h 87"/>
                <a:gd name="T14" fmla="*/ 1 w 50"/>
                <a:gd name="T15" fmla="*/ 27 h 87"/>
                <a:gd name="T16" fmla="*/ 2 w 50"/>
                <a:gd name="T17" fmla="*/ 36 h 87"/>
                <a:gd name="T18" fmla="*/ 1 w 50"/>
                <a:gd name="T19" fmla="*/ 38 h 87"/>
                <a:gd name="T20" fmla="*/ 2 w 50"/>
                <a:gd name="T2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87">
                  <a:moveTo>
                    <a:pt x="2" y="59"/>
                  </a:moveTo>
                  <a:cubicBezTo>
                    <a:pt x="4" y="60"/>
                    <a:pt x="13" y="58"/>
                    <a:pt x="13" y="58"/>
                  </a:cubicBezTo>
                  <a:cubicBezTo>
                    <a:pt x="13" y="65"/>
                    <a:pt x="12" y="68"/>
                    <a:pt x="12" y="78"/>
                  </a:cubicBezTo>
                  <a:cubicBezTo>
                    <a:pt x="24" y="87"/>
                    <a:pt x="40" y="77"/>
                    <a:pt x="39" y="71"/>
                  </a:cubicBezTo>
                  <a:cubicBezTo>
                    <a:pt x="39" y="67"/>
                    <a:pt x="37" y="56"/>
                    <a:pt x="39" y="52"/>
                  </a:cubicBezTo>
                  <a:cubicBezTo>
                    <a:pt x="41" y="48"/>
                    <a:pt x="46" y="44"/>
                    <a:pt x="48" y="39"/>
                  </a:cubicBezTo>
                  <a:cubicBezTo>
                    <a:pt x="50" y="29"/>
                    <a:pt x="49" y="19"/>
                    <a:pt x="41" y="13"/>
                  </a:cubicBezTo>
                  <a:cubicBezTo>
                    <a:pt x="25" y="0"/>
                    <a:pt x="6" y="9"/>
                    <a:pt x="1" y="27"/>
                  </a:cubicBezTo>
                  <a:cubicBezTo>
                    <a:pt x="0" y="31"/>
                    <a:pt x="2" y="33"/>
                    <a:pt x="2" y="36"/>
                  </a:cubicBezTo>
                  <a:cubicBezTo>
                    <a:pt x="2" y="36"/>
                    <a:pt x="1" y="37"/>
                    <a:pt x="1" y="38"/>
                  </a:cubicBezTo>
                  <a:cubicBezTo>
                    <a:pt x="0" y="40"/>
                    <a:pt x="0" y="58"/>
                    <a:pt x="2" y="59"/>
                  </a:cubicBezTo>
                  <a:close/>
                </a:path>
              </a:pathLst>
            </a:custGeom>
            <a:solidFill>
              <a:srgbClr val="E8A4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87" name="Freeform 130">
              <a:extLst>
                <a:ext uri="{FF2B5EF4-FFF2-40B4-BE49-F238E27FC236}">
                  <a16:creationId xmlns:a16="http://schemas.microsoft.com/office/drawing/2014/main" id="{F0E3AD1C-AF55-443A-98C8-36B4B1DB7039}"/>
                </a:ext>
              </a:extLst>
            </p:cNvPr>
            <p:cNvSpPr>
              <a:spLocks/>
            </p:cNvSpPr>
            <p:nvPr/>
          </p:nvSpPr>
          <p:spPr bwMode="auto">
            <a:xfrm>
              <a:off x="2227807" y="609080"/>
              <a:ext cx="192248" cy="303072"/>
            </a:xfrm>
            <a:custGeom>
              <a:avLst/>
              <a:gdLst>
                <a:gd name="T0" fmla="*/ 2 w 50"/>
                <a:gd name="T1" fmla="*/ 59 h 78"/>
                <a:gd name="T2" fmla="*/ 13 w 50"/>
                <a:gd name="T3" fmla="*/ 58 h 78"/>
                <a:gd name="T4" fmla="*/ 12 w 50"/>
                <a:gd name="T5" fmla="*/ 78 h 78"/>
                <a:gd name="T6" fmla="*/ 38 w 50"/>
                <a:gd name="T7" fmla="*/ 57 h 78"/>
                <a:gd name="T8" fmla="*/ 39 w 50"/>
                <a:gd name="T9" fmla="*/ 52 h 78"/>
                <a:gd name="T10" fmla="*/ 48 w 50"/>
                <a:gd name="T11" fmla="*/ 39 h 78"/>
                <a:gd name="T12" fmla="*/ 41 w 50"/>
                <a:gd name="T13" fmla="*/ 13 h 78"/>
                <a:gd name="T14" fmla="*/ 1 w 50"/>
                <a:gd name="T15" fmla="*/ 27 h 78"/>
                <a:gd name="T16" fmla="*/ 2 w 50"/>
                <a:gd name="T17" fmla="*/ 36 h 78"/>
                <a:gd name="T18" fmla="*/ 1 w 50"/>
                <a:gd name="T19" fmla="*/ 38 h 78"/>
                <a:gd name="T20" fmla="*/ 2 w 50"/>
                <a:gd name="T21"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78">
                  <a:moveTo>
                    <a:pt x="2" y="59"/>
                  </a:moveTo>
                  <a:cubicBezTo>
                    <a:pt x="4" y="60"/>
                    <a:pt x="13" y="57"/>
                    <a:pt x="13" y="58"/>
                  </a:cubicBezTo>
                  <a:cubicBezTo>
                    <a:pt x="13" y="64"/>
                    <a:pt x="12" y="68"/>
                    <a:pt x="12" y="78"/>
                  </a:cubicBezTo>
                  <a:cubicBezTo>
                    <a:pt x="19" y="68"/>
                    <a:pt x="22" y="63"/>
                    <a:pt x="38" y="57"/>
                  </a:cubicBezTo>
                  <a:cubicBezTo>
                    <a:pt x="38" y="55"/>
                    <a:pt x="38" y="53"/>
                    <a:pt x="39" y="52"/>
                  </a:cubicBezTo>
                  <a:cubicBezTo>
                    <a:pt x="41" y="48"/>
                    <a:pt x="46" y="44"/>
                    <a:pt x="48" y="39"/>
                  </a:cubicBezTo>
                  <a:cubicBezTo>
                    <a:pt x="50" y="29"/>
                    <a:pt x="49" y="19"/>
                    <a:pt x="41" y="13"/>
                  </a:cubicBezTo>
                  <a:cubicBezTo>
                    <a:pt x="25" y="0"/>
                    <a:pt x="6" y="9"/>
                    <a:pt x="1" y="27"/>
                  </a:cubicBezTo>
                  <a:cubicBezTo>
                    <a:pt x="0" y="31"/>
                    <a:pt x="2" y="33"/>
                    <a:pt x="2" y="36"/>
                  </a:cubicBezTo>
                  <a:cubicBezTo>
                    <a:pt x="2" y="36"/>
                    <a:pt x="1" y="37"/>
                    <a:pt x="1" y="38"/>
                  </a:cubicBezTo>
                  <a:cubicBezTo>
                    <a:pt x="0" y="40"/>
                    <a:pt x="0" y="58"/>
                    <a:pt x="2" y="59"/>
                  </a:cubicBezTo>
                  <a:close/>
                </a:path>
              </a:pathLst>
            </a:custGeom>
            <a:solidFill>
              <a:srgbClr val="DB96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88" name="Freeform 131">
              <a:extLst>
                <a:ext uri="{FF2B5EF4-FFF2-40B4-BE49-F238E27FC236}">
                  <a16:creationId xmlns:a16="http://schemas.microsoft.com/office/drawing/2014/main" id="{84EFB0A2-0B0A-4613-9E4F-C9BD0A8E22F1}"/>
                </a:ext>
              </a:extLst>
            </p:cNvPr>
            <p:cNvSpPr>
              <a:spLocks/>
            </p:cNvSpPr>
            <p:nvPr/>
          </p:nvSpPr>
          <p:spPr bwMode="auto">
            <a:xfrm>
              <a:off x="2227807" y="609080"/>
              <a:ext cx="192248" cy="232959"/>
            </a:xfrm>
            <a:custGeom>
              <a:avLst/>
              <a:gdLst>
                <a:gd name="T0" fmla="*/ 3 w 50"/>
                <a:gd name="T1" fmla="*/ 59 h 60"/>
                <a:gd name="T2" fmla="*/ 11 w 50"/>
                <a:gd name="T3" fmla="*/ 58 h 60"/>
                <a:gd name="T4" fmla="*/ 15 w 50"/>
                <a:gd name="T5" fmla="*/ 56 h 60"/>
                <a:gd name="T6" fmla="*/ 15 w 50"/>
                <a:gd name="T7" fmla="*/ 44 h 60"/>
                <a:gd name="T8" fmla="*/ 39 w 50"/>
                <a:gd name="T9" fmla="*/ 52 h 60"/>
                <a:gd name="T10" fmla="*/ 48 w 50"/>
                <a:gd name="T11" fmla="*/ 39 h 60"/>
                <a:gd name="T12" fmla="*/ 41 w 50"/>
                <a:gd name="T13" fmla="*/ 13 h 60"/>
                <a:gd name="T14" fmla="*/ 1 w 50"/>
                <a:gd name="T15" fmla="*/ 27 h 60"/>
                <a:gd name="T16" fmla="*/ 2 w 50"/>
                <a:gd name="T17" fmla="*/ 36 h 60"/>
                <a:gd name="T18" fmla="*/ 1 w 50"/>
                <a:gd name="T19" fmla="*/ 38 h 60"/>
                <a:gd name="T20" fmla="*/ 3 w 50"/>
                <a:gd name="T21" fmla="*/ 5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60">
                  <a:moveTo>
                    <a:pt x="3" y="59"/>
                  </a:moveTo>
                  <a:cubicBezTo>
                    <a:pt x="4" y="60"/>
                    <a:pt x="8" y="60"/>
                    <a:pt x="11" y="58"/>
                  </a:cubicBezTo>
                  <a:cubicBezTo>
                    <a:pt x="13" y="58"/>
                    <a:pt x="15" y="56"/>
                    <a:pt x="15" y="56"/>
                  </a:cubicBezTo>
                  <a:cubicBezTo>
                    <a:pt x="16" y="55"/>
                    <a:pt x="19" y="51"/>
                    <a:pt x="15" y="44"/>
                  </a:cubicBezTo>
                  <a:cubicBezTo>
                    <a:pt x="17" y="38"/>
                    <a:pt x="37" y="55"/>
                    <a:pt x="39" y="52"/>
                  </a:cubicBezTo>
                  <a:cubicBezTo>
                    <a:pt x="41" y="48"/>
                    <a:pt x="46" y="44"/>
                    <a:pt x="48" y="39"/>
                  </a:cubicBezTo>
                  <a:cubicBezTo>
                    <a:pt x="50" y="29"/>
                    <a:pt x="49" y="19"/>
                    <a:pt x="41" y="13"/>
                  </a:cubicBezTo>
                  <a:cubicBezTo>
                    <a:pt x="25" y="0"/>
                    <a:pt x="6" y="9"/>
                    <a:pt x="1" y="27"/>
                  </a:cubicBezTo>
                  <a:cubicBezTo>
                    <a:pt x="0" y="31"/>
                    <a:pt x="2" y="33"/>
                    <a:pt x="2" y="36"/>
                  </a:cubicBezTo>
                  <a:cubicBezTo>
                    <a:pt x="2" y="36"/>
                    <a:pt x="1" y="37"/>
                    <a:pt x="1" y="38"/>
                  </a:cubicBezTo>
                  <a:cubicBezTo>
                    <a:pt x="0" y="40"/>
                    <a:pt x="0" y="58"/>
                    <a:pt x="3" y="59"/>
                  </a:cubicBezTo>
                  <a:close/>
                </a:path>
              </a:pathLst>
            </a:custGeom>
            <a:solidFill>
              <a:srgbClr val="E8A4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89" name="Freeform 132">
              <a:extLst>
                <a:ext uri="{FF2B5EF4-FFF2-40B4-BE49-F238E27FC236}">
                  <a16:creationId xmlns:a16="http://schemas.microsoft.com/office/drawing/2014/main" id="{227F0137-3FE1-4C72-BFE2-C82AD34BBD8E}"/>
                </a:ext>
              </a:extLst>
            </p:cNvPr>
            <p:cNvSpPr>
              <a:spLocks/>
            </p:cNvSpPr>
            <p:nvPr/>
          </p:nvSpPr>
          <p:spPr bwMode="auto">
            <a:xfrm>
              <a:off x="2245901" y="620389"/>
              <a:ext cx="174154" cy="210342"/>
            </a:xfrm>
            <a:custGeom>
              <a:avLst/>
              <a:gdLst>
                <a:gd name="T0" fmla="*/ 33 w 45"/>
                <a:gd name="T1" fmla="*/ 51 h 54"/>
                <a:gd name="T2" fmla="*/ 43 w 45"/>
                <a:gd name="T3" fmla="*/ 36 h 54"/>
                <a:gd name="T4" fmla="*/ 36 w 45"/>
                <a:gd name="T5" fmla="*/ 10 h 54"/>
                <a:gd name="T6" fmla="*/ 1 w 45"/>
                <a:gd name="T7" fmla="*/ 14 h 54"/>
                <a:gd name="T8" fmla="*/ 3 w 45"/>
                <a:gd name="T9" fmla="*/ 20 h 54"/>
                <a:gd name="T10" fmla="*/ 1 w 45"/>
                <a:gd name="T11" fmla="*/ 30 h 54"/>
                <a:gd name="T12" fmla="*/ 4 w 45"/>
                <a:gd name="T13" fmla="*/ 43 h 54"/>
                <a:gd name="T14" fmla="*/ 7 w 45"/>
                <a:gd name="T15" fmla="*/ 45 h 54"/>
                <a:gd name="T16" fmla="*/ 13 w 45"/>
                <a:gd name="T17" fmla="*/ 41 h 54"/>
                <a:gd name="T18" fmla="*/ 27 w 45"/>
                <a:gd name="T19" fmla="*/ 54 h 54"/>
                <a:gd name="T20" fmla="*/ 33 w 45"/>
                <a:gd name="T21"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54">
                  <a:moveTo>
                    <a:pt x="33" y="51"/>
                  </a:moveTo>
                  <a:cubicBezTo>
                    <a:pt x="36" y="46"/>
                    <a:pt x="40" y="43"/>
                    <a:pt x="43" y="36"/>
                  </a:cubicBezTo>
                  <a:cubicBezTo>
                    <a:pt x="45" y="26"/>
                    <a:pt x="44" y="16"/>
                    <a:pt x="36" y="10"/>
                  </a:cubicBezTo>
                  <a:cubicBezTo>
                    <a:pt x="24" y="0"/>
                    <a:pt x="9" y="3"/>
                    <a:pt x="1" y="14"/>
                  </a:cubicBezTo>
                  <a:cubicBezTo>
                    <a:pt x="0" y="15"/>
                    <a:pt x="5" y="17"/>
                    <a:pt x="3" y="20"/>
                  </a:cubicBezTo>
                  <a:cubicBezTo>
                    <a:pt x="1" y="26"/>
                    <a:pt x="1" y="28"/>
                    <a:pt x="1" y="30"/>
                  </a:cubicBezTo>
                  <a:cubicBezTo>
                    <a:pt x="4" y="35"/>
                    <a:pt x="4" y="36"/>
                    <a:pt x="4" y="43"/>
                  </a:cubicBezTo>
                  <a:cubicBezTo>
                    <a:pt x="7" y="45"/>
                    <a:pt x="7" y="45"/>
                    <a:pt x="7" y="45"/>
                  </a:cubicBezTo>
                  <a:cubicBezTo>
                    <a:pt x="8" y="39"/>
                    <a:pt x="11" y="39"/>
                    <a:pt x="13" y="41"/>
                  </a:cubicBezTo>
                  <a:cubicBezTo>
                    <a:pt x="18" y="45"/>
                    <a:pt x="19" y="52"/>
                    <a:pt x="27" y="54"/>
                  </a:cubicBezTo>
                  <a:cubicBezTo>
                    <a:pt x="30" y="54"/>
                    <a:pt x="32" y="53"/>
                    <a:pt x="33" y="51"/>
                  </a:cubicBezTo>
                  <a:close/>
                </a:path>
              </a:pathLst>
            </a:custGeom>
            <a:solidFill>
              <a:srgbClr val="361D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90" name="Freeform 133">
              <a:extLst>
                <a:ext uri="{FF2B5EF4-FFF2-40B4-BE49-F238E27FC236}">
                  <a16:creationId xmlns:a16="http://schemas.microsoft.com/office/drawing/2014/main" id="{301C9319-0B11-4C46-ADE5-C3A999166C97}"/>
                </a:ext>
              </a:extLst>
            </p:cNvPr>
            <p:cNvSpPr>
              <a:spLocks/>
            </p:cNvSpPr>
            <p:nvPr/>
          </p:nvSpPr>
          <p:spPr bwMode="auto">
            <a:xfrm>
              <a:off x="2227807" y="685979"/>
              <a:ext cx="33927" cy="156060"/>
            </a:xfrm>
            <a:custGeom>
              <a:avLst/>
              <a:gdLst>
                <a:gd name="T0" fmla="*/ 2 w 9"/>
                <a:gd name="T1" fmla="*/ 39 h 40"/>
                <a:gd name="T2" fmla="*/ 6 w 9"/>
                <a:gd name="T3" fmla="*/ 39 h 40"/>
                <a:gd name="T4" fmla="*/ 9 w 9"/>
                <a:gd name="T5" fmla="*/ 33 h 40"/>
                <a:gd name="T6" fmla="*/ 6 w 9"/>
                <a:gd name="T7" fmla="*/ 20 h 40"/>
                <a:gd name="T8" fmla="*/ 6 w 9"/>
                <a:gd name="T9" fmla="*/ 12 h 40"/>
                <a:gd name="T10" fmla="*/ 7 w 9"/>
                <a:gd name="T11" fmla="*/ 3 h 40"/>
                <a:gd name="T12" fmla="*/ 4 w 9"/>
                <a:gd name="T13" fmla="*/ 0 h 40"/>
                <a:gd name="T14" fmla="*/ 1 w 9"/>
                <a:gd name="T15" fmla="*/ 7 h 40"/>
                <a:gd name="T16" fmla="*/ 2 w 9"/>
                <a:gd name="T17" fmla="*/ 16 h 40"/>
                <a:gd name="T18" fmla="*/ 1 w 9"/>
                <a:gd name="T19" fmla="*/ 18 h 40"/>
                <a:gd name="T20" fmla="*/ 2 w 9"/>
                <a:gd name="T21"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40">
                  <a:moveTo>
                    <a:pt x="2" y="39"/>
                  </a:moveTo>
                  <a:cubicBezTo>
                    <a:pt x="3" y="40"/>
                    <a:pt x="5" y="40"/>
                    <a:pt x="6" y="39"/>
                  </a:cubicBezTo>
                  <a:cubicBezTo>
                    <a:pt x="8" y="38"/>
                    <a:pt x="9" y="35"/>
                    <a:pt x="9" y="33"/>
                  </a:cubicBezTo>
                  <a:cubicBezTo>
                    <a:pt x="9" y="27"/>
                    <a:pt x="6" y="22"/>
                    <a:pt x="6" y="20"/>
                  </a:cubicBezTo>
                  <a:cubicBezTo>
                    <a:pt x="6" y="15"/>
                    <a:pt x="8" y="17"/>
                    <a:pt x="6" y="12"/>
                  </a:cubicBezTo>
                  <a:cubicBezTo>
                    <a:pt x="4" y="8"/>
                    <a:pt x="6" y="7"/>
                    <a:pt x="7" y="3"/>
                  </a:cubicBezTo>
                  <a:cubicBezTo>
                    <a:pt x="5" y="3"/>
                    <a:pt x="4" y="1"/>
                    <a:pt x="4" y="0"/>
                  </a:cubicBezTo>
                  <a:cubicBezTo>
                    <a:pt x="2" y="2"/>
                    <a:pt x="1" y="4"/>
                    <a:pt x="1" y="7"/>
                  </a:cubicBezTo>
                  <a:cubicBezTo>
                    <a:pt x="0" y="11"/>
                    <a:pt x="2" y="13"/>
                    <a:pt x="2" y="16"/>
                  </a:cubicBezTo>
                  <a:cubicBezTo>
                    <a:pt x="2" y="16"/>
                    <a:pt x="1" y="17"/>
                    <a:pt x="1" y="18"/>
                  </a:cubicBezTo>
                  <a:cubicBezTo>
                    <a:pt x="0" y="20"/>
                    <a:pt x="0" y="38"/>
                    <a:pt x="2" y="39"/>
                  </a:cubicBezTo>
                  <a:close/>
                </a:path>
              </a:pathLst>
            </a:custGeom>
            <a:solidFill>
              <a:srgbClr val="F1B2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91" name="Freeform 134">
              <a:extLst>
                <a:ext uri="{FF2B5EF4-FFF2-40B4-BE49-F238E27FC236}">
                  <a16:creationId xmlns:a16="http://schemas.microsoft.com/office/drawing/2014/main" id="{B7E07D6C-5F9A-4EB4-AF9F-746D7B073AE4}"/>
                </a:ext>
              </a:extLst>
            </p:cNvPr>
            <p:cNvSpPr>
              <a:spLocks/>
            </p:cNvSpPr>
            <p:nvPr/>
          </p:nvSpPr>
          <p:spPr bwMode="auto">
            <a:xfrm>
              <a:off x="2282089" y="760617"/>
              <a:ext cx="40711" cy="65591"/>
            </a:xfrm>
            <a:custGeom>
              <a:avLst/>
              <a:gdLst>
                <a:gd name="T0" fmla="*/ 0 w 11"/>
                <a:gd name="T1" fmla="*/ 6 h 17"/>
                <a:gd name="T2" fmla="*/ 2 w 11"/>
                <a:gd name="T3" fmla="*/ 17 h 17"/>
                <a:gd name="T4" fmla="*/ 0 w 11"/>
                <a:gd name="T5" fmla="*/ 6 h 17"/>
              </a:gdLst>
              <a:ahLst/>
              <a:cxnLst>
                <a:cxn ang="0">
                  <a:pos x="T0" y="T1"/>
                </a:cxn>
                <a:cxn ang="0">
                  <a:pos x="T2" y="T3"/>
                </a:cxn>
                <a:cxn ang="0">
                  <a:pos x="T4" y="T5"/>
                </a:cxn>
              </a:cxnLst>
              <a:rect l="0" t="0" r="r" b="b"/>
              <a:pathLst>
                <a:path w="11" h="17">
                  <a:moveTo>
                    <a:pt x="0" y="6"/>
                  </a:moveTo>
                  <a:cubicBezTo>
                    <a:pt x="5" y="0"/>
                    <a:pt x="11" y="17"/>
                    <a:pt x="2" y="17"/>
                  </a:cubicBezTo>
                  <a:cubicBezTo>
                    <a:pt x="5" y="13"/>
                    <a:pt x="3" y="7"/>
                    <a:pt x="0" y="6"/>
                  </a:cubicBezTo>
                  <a:close/>
                </a:path>
              </a:pathLst>
            </a:custGeom>
            <a:solidFill>
              <a:srgbClr val="DB96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92" name="Freeform 135">
              <a:extLst>
                <a:ext uri="{FF2B5EF4-FFF2-40B4-BE49-F238E27FC236}">
                  <a16:creationId xmlns:a16="http://schemas.microsoft.com/office/drawing/2014/main" id="{07EAEF21-A1BF-4EC4-89A9-4A00925B162E}"/>
                </a:ext>
              </a:extLst>
            </p:cNvPr>
            <p:cNvSpPr>
              <a:spLocks/>
            </p:cNvSpPr>
            <p:nvPr/>
          </p:nvSpPr>
          <p:spPr bwMode="auto">
            <a:xfrm>
              <a:off x="2277565" y="778710"/>
              <a:ext cx="27141" cy="52021"/>
            </a:xfrm>
            <a:custGeom>
              <a:avLst/>
              <a:gdLst>
                <a:gd name="T0" fmla="*/ 1 w 7"/>
                <a:gd name="T1" fmla="*/ 3 h 13"/>
                <a:gd name="T2" fmla="*/ 2 w 7"/>
                <a:gd name="T3" fmla="*/ 0 h 13"/>
                <a:gd name="T4" fmla="*/ 5 w 7"/>
                <a:gd name="T5" fmla="*/ 4 h 13"/>
                <a:gd name="T6" fmla="*/ 1 w 7"/>
                <a:gd name="T7" fmla="*/ 11 h 13"/>
                <a:gd name="T8" fmla="*/ 3 w 7"/>
                <a:gd name="T9" fmla="*/ 5 h 13"/>
                <a:gd name="T10" fmla="*/ 1 w 7"/>
                <a:gd name="T11" fmla="*/ 3 h 13"/>
              </a:gdLst>
              <a:ahLst/>
              <a:cxnLst>
                <a:cxn ang="0">
                  <a:pos x="T0" y="T1"/>
                </a:cxn>
                <a:cxn ang="0">
                  <a:pos x="T2" y="T3"/>
                </a:cxn>
                <a:cxn ang="0">
                  <a:pos x="T4" y="T5"/>
                </a:cxn>
                <a:cxn ang="0">
                  <a:pos x="T6" y="T7"/>
                </a:cxn>
                <a:cxn ang="0">
                  <a:pos x="T8" y="T9"/>
                </a:cxn>
                <a:cxn ang="0">
                  <a:pos x="T10" y="T11"/>
                </a:cxn>
              </a:cxnLst>
              <a:rect l="0" t="0" r="r" b="b"/>
              <a:pathLst>
                <a:path w="7" h="13">
                  <a:moveTo>
                    <a:pt x="1" y="3"/>
                  </a:moveTo>
                  <a:cubicBezTo>
                    <a:pt x="0" y="1"/>
                    <a:pt x="1" y="0"/>
                    <a:pt x="2" y="0"/>
                  </a:cubicBezTo>
                  <a:cubicBezTo>
                    <a:pt x="3" y="0"/>
                    <a:pt x="5" y="2"/>
                    <a:pt x="5" y="4"/>
                  </a:cubicBezTo>
                  <a:cubicBezTo>
                    <a:pt x="7" y="8"/>
                    <a:pt x="5" y="13"/>
                    <a:pt x="1" y="11"/>
                  </a:cubicBezTo>
                  <a:cubicBezTo>
                    <a:pt x="4" y="11"/>
                    <a:pt x="4" y="8"/>
                    <a:pt x="3" y="5"/>
                  </a:cubicBezTo>
                  <a:cubicBezTo>
                    <a:pt x="2" y="4"/>
                    <a:pt x="1" y="2"/>
                    <a:pt x="1" y="3"/>
                  </a:cubicBezTo>
                  <a:close/>
                </a:path>
              </a:pathLst>
            </a:custGeom>
            <a:solidFill>
              <a:srgbClr val="F1B2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93" name="Freeform 136">
              <a:extLst>
                <a:ext uri="{FF2B5EF4-FFF2-40B4-BE49-F238E27FC236}">
                  <a16:creationId xmlns:a16="http://schemas.microsoft.com/office/drawing/2014/main" id="{6C7B5159-65DD-4A6B-9F03-044F1D5E570F}"/>
                </a:ext>
              </a:extLst>
            </p:cNvPr>
            <p:cNvSpPr>
              <a:spLocks/>
            </p:cNvSpPr>
            <p:nvPr/>
          </p:nvSpPr>
          <p:spPr bwMode="auto">
            <a:xfrm>
              <a:off x="2282089" y="794542"/>
              <a:ext cx="6786" cy="15833"/>
            </a:xfrm>
            <a:custGeom>
              <a:avLst/>
              <a:gdLst>
                <a:gd name="T0" fmla="*/ 1 w 2"/>
                <a:gd name="T1" fmla="*/ 0 h 4"/>
                <a:gd name="T2" fmla="*/ 0 w 2"/>
                <a:gd name="T3" fmla="*/ 3 h 4"/>
                <a:gd name="T4" fmla="*/ 2 w 2"/>
                <a:gd name="T5" fmla="*/ 3 h 4"/>
                <a:gd name="T6" fmla="*/ 1 w 2"/>
                <a:gd name="T7" fmla="*/ 0 h 4"/>
              </a:gdLst>
              <a:ahLst/>
              <a:cxnLst>
                <a:cxn ang="0">
                  <a:pos x="T0" y="T1"/>
                </a:cxn>
                <a:cxn ang="0">
                  <a:pos x="T2" y="T3"/>
                </a:cxn>
                <a:cxn ang="0">
                  <a:pos x="T4" y="T5"/>
                </a:cxn>
                <a:cxn ang="0">
                  <a:pos x="T6" y="T7"/>
                </a:cxn>
              </a:cxnLst>
              <a:rect l="0" t="0" r="r" b="b"/>
              <a:pathLst>
                <a:path w="2" h="4">
                  <a:moveTo>
                    <a:pt x="1" y="0"/>
                  </a:moveTo>
                  <a:cubicBezTo>
                    <a:pt x="1" y="2"/>
                    <a:pt x="0" y="3"/>
                    <a:pt x="0" y="3"/>
                  </a:cubicBezTo>
                  <a:cubicBezTo>
                    <a:pt x="1" y="4"/>
                    <a:pt x="1" y="4"/>
                    <a:pt x="2" y="3"/>
                  </a:cubicBezTo>
                  <a:cubicBezTo>
                    <a:pt x="2" y="2"/>
                    <a:pt x="2" y="1"/>
                    <a:pt x="1" y="0"/>
                  </a:cubicBezTo>
                  <a:close/>
                </a:path>
              </a:pathLst>
            </a:custGeom>
            <a:solidFill>
              <a:srgbClr val="DB96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94" name="Freeform 137">
              <a:extLst>
                <a:ext uri="{FF2B5EF4-FFF2-40B4-BE49-F238E27FC236}">
                  <a16:creationId xmlns:a16="http://schemas.microsoft.com/office/drawing/2014/main" id="{E1751076-75B5-4318-84F3-7BEF97C5854E}"/>
                </a:ext>
              </a:extLst>
            </p:cNvPr>
            <p:cNvSpPr>
              <a:spLocks/>
            </p:cNvSpPr>
            <p:nvPr/>
          </p:nvSpPr>
          <p:spPr bwMode="auto">
            <a:xfrm>
              <a:off x="2250424" y="681455"/>
              <a:ext cx="178678" cy="97255"/>
            </a:xfrm>
            <a:custGeom>
              <a:avLst/>
              <a:gdLst>
                <a:gd name="T0" fmla="*/ 30 w 46"/>
                <a:gd name="T1" fmla="*/ 14 h 25"/>
                <a:gd name="T2" fmla="*/ 28 w 46"/>
                <a:gd name="T3" fmla="*/ 24 h 25"/>
                <a:gd name="T4" fmla="*/ 27 w 46"/>
                <a:gd name="T5" fmla="*/ 16 h 25"/>
                <a:gd name="T6" fmla="*/ 26 w 46"/>
                <a:gd name="T7" fmla="*/ 14 h 25"/>
                <a:gd name="T8" fmla="*/ 25 w 46"/>
                <a:gd name="T9" fmla="*/ 25 h 25"/>
                <a:gd name="T10" fmla="*/ 22 w 46"/>
                <a:gd name="T11" fmla="*/ 13 h 25"/>
                <a:gd name="T12" fmla="*/ 20 w 46"/>
                <a:gd name="T13" fmla="*/ 23 h 25"/>
                <a:gd name="T14" fmla="*/ 18 w 46"/>
                <a:gd name="T15" fmla="*/ 12 h 25"/>
                <a:gd name="T16" fmla="*/ 15 w 46"/>
                <a:gd name="T17" fmla="*/ 20 h 25"/>
                <a:gd name="T18" fmla="*/ 13 w 46"/>
                <a:gd name="T19" fmla="*/ 11 h 25"/>
                <a:gd name="T20" fmla="*/ 12 w 46"/>
                <a:gd name="T21" fmla="*/ 18 h 25"/>
                <a:gd name="T22" fmla="*/ 10 w 46"/>
                <a:gd name="T23" fmla="*/ 10 h 25"/>
                <a:gd name="T24" fmla="*/ 8 w 46"/>
                <a:gd name="T25" fmla="*/ 20 h 25"/>
                <a:gd name="T26" fmla="*/ 7 w 46"/>
                <a:gd name="T27" fmla="*/ 9 h 25"/>
                <a:gd name="T28" fmla="*/ 5 w 46"/>
                <a:gd name="T29" fmla="*/ 15 h 25"/>
                <a:gd name="T30" fmla="*/ 4 w 46"/>
                <a:gd name="T31" fmla="*/ 7 h 25"/>
                <a:gd name="T32" fmla="*/ 1 w 46"/>
                <a:gd name="T33" fmla="*/ 14 h 25"/>
                <a:gd name="T34" fmla="*/ 2 w 46"/>
                <a:gd name="T35" fmla="*/ 3 h 25"/>
                <a:gd name="T36" fmla="*/ 3 w 46"/>
                <a:gd name="T37" fmla="*/ 2 h 25"/>
                <a:gd name="T38" fmla="*/ 3 w 46"/>
                <a:gd name="T39" fmla="*/ 3 h 25"/>
                <a:gd name="T40" fmla="*/ 11 w 46"/>
                <a:gd name="T41" fmla="*/ 3 h 25"/>
                <a:gd name="T42" fmla="*/ 16 w 46"/>
                <a:gd name="T43" fmla="*/ 3 h 25"/>
                <a:gd name="T44" fmla="*/ 19 w 46"/>
                <a:gd name="T45" fmla="*/ 3 h 25"/>
                <a:gd name="T46" fmla="*/ 20 w 46"/>
                <a:gd name="T47" fmla="*/ 3 h 25"/>
                <a:gd name="T48" fmla="*/ 22 w 46"/>
                <a:gd name="T49" fmla="*/ 3 h 25"/>
                <a:gd name="T50" fmla="*/ 30 w 46"/>
                <a:gd name="T51" fmla="*/ 2 h 25"/>
                <a:gd name="T52" fmla="*/ 41 w 46"/>
                <a:gd name="T53" fmla="*/ 0 h 25"/>
                <a:gd name="T54" fmla="*/ 40 w 46"/>
                <a:gd name="T55" fmla="*/ 22 h 25"/>
                <a:gd name="T56" fmla="*/ 40 w 46"/>
                <a:gd name="T57" fmla="*/ 14 h 25"/>
                <a:gd name="T58" fmla="*/ 37 w 46"/>
                <a:gd name="T59" fmla="*/ 22 h 25"/>
                <a:gd name="T60" fmla="*/ 37 w 46"/>
                <a:gd name="T61" fmla="*/ 13 h 25"/>
                <a:gd name="T62" fmla="*/ 34 w 46"/>
                <a:gd name="T63" fmla="*/ 23 h 25"/>
                <a:gd name="T64" fmla="*/ 34 w 46"/>
                <a:gd name="T65" fmla="*/ 13 h 25"/>
                <a:gd name="T66" fmla="*/ 32 w 46"/>
                <a:gd name="T67" fmla="*/ 25 h 25"/>
                <a:gd name="T68" fmla="*/ 30 w 46"/>
                <a:gd name="T6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6" h="25">
                  <a:moveTo>
                    <a:pt x="30" y="14"/>
                  </a:moveTo>
                  <a:cubicBezTo>
                    <a:pt x="30" y="18"/>
                    <a:pt x="30" y="20"/>
                    <a:pt x="28" y="24"/>
                  </a:cubicBezTo>
                  <a:cubicBezTo>
                    <a:pt x="28" y="21"/>
                    <a:pt x="27" y="19"/>
                    <a:pt x="27" y="16"/>
                  </a:cubicBezTo>
                  <a:cubicBezTo>
                    <a:pt x="27" y="15"/>
                    <a:pt x="26" y="15"/>
                    <a:pt x="26" y="14"/>
                  </a:cubicBezTo>
                  <a:cubicBezTo>
                    <a:pt x="26" y="18"/>
                    <a:pt x="25" y="21"/>
                    <a:pt x="25" y="25"/>
                  </a:cubicBezTo>
                  <a:cubicBezTo>
                    <a:pt x="24" y="21"/>
                    <a:pt x="23" y="17"/>
                    <a:pt x="22" y="13"/>
                  </a:cubicBezTo>
                  <a:cubicBezTo>
                    <a:pt x="21" y="15"/>
                    <a:pt x="20" y="20"/>
                    <a:pt x="20" y="23"/>
                  </a:cubicBezTo>
                  <a:cubicBezTo>
                    <a:pt x="19" y="19"/>
                    <a:pt x="18" y="16"/>
                    <a:pt x="18" y="12"/>
                  </a:cubicBezTo>
                  <a:cubicBezTo>
                    <a:pt x="16" y="13"/>
                    <a:pt x="16" y="18"/>
                    <a:pt x="15" y="20"/>
                  </a:cubicBezTo>
                  <a:cubicBezTo>
                    <a:pt x="14" y="17"/>
                    <a:pt x="14" y="14"/>
                    <a:pt x="13" y="11"/>
                  </a:cubicBezTo>
                  <a:cubicBezTo>
                    <a:pt x="12" y="12"/>
                    <a:pt x="12" y="16"/>
                    <a:pt x="12" y="18"/>
                  </a:cubicBezTo>
                  <a:cubicBezTo>
                    <a:pt x="11" y="16"/>
                    <a:pt x="10" y="13"/>
                    <a:pt x="10" y="10"/>
                  </a:cubicBezTo>
                  <a:cubicBezTo>
                    <a:pt x="9" y="13"/>
                    <a:pt x="8" y="17"/>
                    <a:pt x="8" y="20"/>
                  </a:cubicBezTo>
                  <a:cubicBezTo>
                    <a:pt x="8" y="17"/>
                    <a:pt x="7" y="13"/>
                    <a:pt x="7" y="9"/>
                  </a:cubicBezTo>
                  <a:cubicBezTo>
                    <a:pt x="6" y="10"/>
                    <a:pt x="5" y="14"/>
                    <a:pt x="5" y="15"/>
                  </a:cubicBezTo>
                  <a:cubicBezTo>
                    <a:pt x="5" y="13"/>
                    <a:pt x="4" y="10"/>
                    <a:pt x="4" y="7"/>
                  </a:cubicBezTo>
                  <a:cubicBezTo>
                    <a:pt x="3" y="9"/>
                    <a:pt x="2" y="12"/>
                    <a:pt x="1" y="14"/>
                  </a:cubicBezTo>
                  <a:cubicBezTo>
                    <a:pt x="0" y="12"/>
                    <a:pt x="1" y="6"/>
                    <a:pt x="2" y="3"/>
                  </a:cubicBezTo>
                  <a:cubicBezTo>
                    <a:pt x="3" y="2"/>
                    <a:pt x="3" y="2"/>
                    <a:pt x="3" y="2"/>
                  </a:cubicBezTo>
                  <a:cubicBezTo>
                    <a:pt x="3" y="3"/>
                    <a:pt x="3" y="3"/>
                    <a:pt x="3" y="3"/>
                  </a:cubicBezTo>
                  <a:cubicBezTo>
                    <a:pt x="6" y="3"/>
                    <a:pt x="8" y="3"/>
                    <a:pt x="11" y="3"/>
                  </a:cubicBezTo>
                  <a:cubicBezTo>
                    <a:pt x="13" y="3"/>
                    <a:pt x="14" y="3"/>
                    <a:pt x="16" y="3"/>
                  </a:cubicBezTo>
                  <a:cubicBezTo>
                    <a:pt x="17" y="3"/>
                    <a:pt x="18" y="3"/>
                    <a:pt x="19" y="3"/>
                  </a:cubicBezTo>
                  <a:cubicBezTo>
                    <a:pt x="19" y="3"/>
                    <a:pt x="19" y="3"/>
                    <a:pt x="20" y="3"/>
                  </a:cubicBezTo>
                  <a:cubicBezTo>
                    <a:pt x="21" y="3"/>
                    <a:pt x="22" y="3"/>
                    <a:pt x="22" y="3"/>
                  </a:cubicBezTo>
                  <a:cubicBezTo>
                    <a:pt x="25" y="3"/>
                    <a:pt x="27" y="2"/>
                    <a:pt x="30" y="2"/>
                  </a:cubicBezTo>
                  <a:cubicBezTo>
                    <a:pt x="33" y="1"/>
                    <a:pt x="37" y="1"/>
                    <a:pt x="41" y="0"/>
                  </a:cubicBezTo>
                  <a:cubicBezTo>
                    <a:pt x="46" y="9"/>
                    <a:pt x="42" y="18"/>
                    <a:pt x="40" y="22"/>
                  </a:cubicBezTo>
                  <a:cubicBezTo>
                    <a:pt x="40" y="19"/>
                    <a:pt x="40" y="16"/>
                    <a:pt x="40" y="14"/>
                  </a:cubicBezTo>
                  <a:cubicBezTo>
                    <a:pt x="40" y="16"/>
                    <a:pt x="38" y="19"/>
                    <a:pt x="37" y="22"/>
                  </a:cubicBezTo>
                  <a:cubicBezTo>
                    <a:pt x="37" y="19"/>
                    <a:pt x="38" y="16"/>
                    <a:pt x="37" y="13"/>
                  </a:cubicBezTo>
                  <a:cubicBezTo>
                    <a:pt x="37" y="17"/>
                    <a:pt x="36" y="20"/>
                    <a:pt x="34" y="23"/>
                  </a:cubicBezTo>
                  <a:cubicBezTo>
                    <a:pt x="35" y="20"/>
                    <a:pt x="35" y="17"/>
                    <a:pt x="34" y="13"/>
                  </a:cubicBezTo>
                  <a:cubicBezTo>
                    <a:pt x="34" y="18"/>
                    <a:pt x="33" y="20"/>
                    <a:pt x="32" y="25"/>
                  </a:cubicBezTo>
                  <a:cubicBezTo>
                    <a:pt x="31" y="21"/>
                    <a:pt x="31" y="17"/>
                    <a:pt x="30" y="14"/>
                  </a:cubicBezTo>
                  <a:close/>
                </a:path>
              </a:pathLst>
            </a:custGeom>
            <a:solidFill>
              <a:srgbClr val="54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95" name="Freeform 138">
              <a:extLst>
                <a:ext uri="{FF2B5EF4-FFF2-40B4-BE49-F238E27FC236}">
                  <a16:creationId xmlns:a16="http://schemas.microsoft.com/office/drawing/2014/main" id="{F4817E1D-1945-4426-BE71-84D1B0B1ABFD}"/>
                </a:ext>
              </a:extLst>
            </p:cNvPr>
            <p:cNvSpPr>
              <a:spLocks/>
            </p:cNvSpPr>
            <p:nvPr/>
          </p:nvSpPr>
          <p:spPr bwMode="auto">
            <a:xfrm>
              <a:off x="2257209" y="681455"/>
              <a:ext cx="162845" cy="79161"/>
            </a:xfrm>
            <a:custGeom>
              <a:avLst/>
              <a:gdLst>
                <a:gd name="T0" fmla="*/ 38 w 42"/>
                <a:gd name="T1" fmla="*/ 0 h 20"/>
                <a:gd name="T2" fmla="*/ 39 w 42"/>
                <a:gd name="T3" fmla="*/ 17 h 20"/>
                <a:gd name="T4" fmla="*/ 37 w 42"/>
                <a:gd name="T5" fmla="*/ 5 h 20"/>
                <a:gd name="T6" fmla="*/ 36 w 42"/>
                <a:gd name="T7" fmla="*/ 16 h 20"/>
                <a:gd name="T8" fmla="*/ 34 w 42"/>
                <a:gd name="T9" fmla="*/ 7 h 20"/>
                <a:gd name="T10" fmla="*/ 33 w 42"/>
                <a:gd name="T11" fmla="*/ 18 h 20"/>
                <a:gd name="T12" fmla="*/ 31 w 42"/>
                <a:gd name="T13" fmla="*/ 8 h 20"/>
                <a:gd name="T14" fmla="*/ 30 w 42"/>
                <a:gd name="T15" fmla="*/ 19 h 20"/>
                <a:gd name="T16" fmla="*/ 27 w 42"/>
                <a:gd name="T17" fmla="*/ 9 h 20"/>
                <a:gd name="T18" fmla="*/ 27 w 42"/>
                <a:gd name="T19" fmla="*/ 20 h 20"/>
                <a:gd name="T20" fmla="*/ 24 w 42"/>
                <a:gd name="T21" fmla="*/ 9 h 20"/>
                <a:gd name="T22" fmla="*/ 23 w 42"/>
                <a:gd name="T23" fmla="*/ 19 h 20"/>
                <a:gd name="T24" fmla="*/ 21 w 42"/>
                <a:gd name="T25" fmla="*/ 9 h 20"/>
                <a:gd name="T26" fmla="*/ 18 w 42"/>
                <a:gd name="T27" fmla="*/ 17 h 20"/>
                <a:gd name="T28" fmla="*/ 16 w 42"/>
                <a:gd name="T29" fmla="*/ 8 h 20"/>
                <a:gd name="T30" fmla="*/ 13 w 42"/>
                <a:gd name="T31" fmla="*/ 16 h 20"/>
                <a:gd name="T32" fmla="*/ 12 w 42"/>
                <a:gd name="T33" fmla="*/ 7 h 20"/>
                <a:gd name="T34" fmla="*/ 10 w 42"/>
                <a:gd name="T35" fmla="*/ 14 h 20"/>
                <a:gd name="T36" fmla="*/ 9 w 42"/>
                <a:gd name="T37" fmla="*/ 6 h 20"/>
                <a:gd name="T38" fmla="*/ 6 w 42"/>
                <a:gd name="T39" fmla="*/ 15 h 20"/>
                <a:gd name="T40" fmla="*/ 6 w 42"/>
                <a:gd name="T41" fmla="*/ 5 h 20"/>
                <a:gd name="T42" fmla="*/ 3 w 42"/>
                <a:gd name="T43" fmla="*/ 10 h 20"/>
                <a:gd name="T44" fmla="*/ 4 w 42"/>
                <a:gd name="T45" fmla="*/ 4 h 20"/>
                <a:gd name="T46" fmla="*/ 0 w 42"/>
                <a:gd name="T47" fmla="*/ 9 h 20"/>
                <a:gd name="T48" fmla="*/ 1 w 42"/>
                <a:gd name="T49" fmla="*/ 2 h 20"/>
                <a:gd name="T50" fmla="*/ 17 w 42"/>
                <a:gd name="T51" fmla="*/ 4 h 20"/>
                <a:gd name="T52" fmla="*/ 38 w 42"/>
                <a:gd name="T5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20">
                  <a:moveTo>
                    <a:pt x="38" y="0"/>
                  </a:moveTo>
                  <a:cubicBezTo>
                    <a:pt x="40" y="5"/>
                    <a:pt x="42" y="8"/>
                    <a:pt x="39" y="17"/>
                  </a:cubicBezTo>
                  <a:cubicBezTo>
                    <a:pt x="40" y="11"/>
                    <a:pt x="38" y="6"/>
                    <a:pt x="37" y="5"/>
                  </a:cubicBezTo>
                  <a:cubicBezTo>
                    <a:pt x="37" y="10"/>
                    <a:pt x="37" y="11"/>
                    <a:pt x="36" y="16"/>
                  </a:cubicBezTo>
                  <a:cubicBezTo>
                    <a:pt x="37" y="11"/>
                    <a:pt x="35" y="9"/>
                    <a:pt x="34" y="7"/>
                  </a:cubicBezTo>
                  <a:cubicBezTo>
                    <a:pt x="34" y="9"/>
                    <a:pt x="35" y="13"/>
                    <a:pt x="33" y="18"/>
                  </a:cubicBezTo>
                  <a:cubicBezTo>
                    <a:pt x="34" y="16"/>
                    <a:pt x="33" y="11"/>
                    <a:pt x="31" y="8"/>
                  </a:cubicBezTo>
                  <a:cubicBezTo>
                    <a:pt x="31" y="12"/>
                    <a:pt x="31" y="15"/>
                    <a:pt x="30" y="19"/>
                  </a:cubicBezTo>
                  <a:cubicBezTo>
                    <a:pt x="30" y="15"/>
                    <a:pt x="29" y="11"/>
                    <a:pt x="27" y="9"/>
                  </a:cubicBezTo>
                  <a:cubicBezTo>
                    <a:pt x="27" y="13"/>
                    <a:pt x="27" y="16"/>
                    <a:pt x="27" y="20"/>
                  </a:cubicBezTo>
                  <a:cubicBezTo>
                    <a:pt x="26" y="15"/>
                    <a:pt x="25" y="13"/>
                    <a:pt x="24" y="9"/>
                  </a:cubicBezTo>
                  <a:cubicBezTo>
                    <a:pt x="23" y="13"/>
                    <a:pt x="23" y="14"/>
                    <a:pt x="23" y="19"/>
                  </a:cubicBezTo>
                  <a:cubicBezTo>
                    <a:pt x="22" y="16"/>
                    <a:pt x="21" y="12"/>
                    <a:pt x="21" y="9"/>
                  </a:cubicBezTo>
                  <a:cubicBezTo>
                    <a:pt x="18" y="11"/>
                    <a:pt x="18" y="14"/>
                    <a:pt x="18" y="17"/>
                  </a:cubicBezTo>
                  <a:cubicBezTo>
                    <a:pt x="17" y="14"/>
                    <a:pt x="17" y="12"/>
                    <a:pt x="16" y="8"/>
                  </a:cubicBezTo>
                  <a:cubicBezTo>
                    <a:pt x="14" y="10"/>
                    <a:pt x="14" y="11"/>
                    <a:pt x="13" y="16"/>
                  </a:cubicBezTo>
                  <a:cubicBezTo>
                    <a:pt x="13" y="13"/>
                    <a:pt x="13" y="10"/>
                    <a:pt x="12" y="7"/>
                  </a:cubicBezTo>
                  <a:cubicBezTo>
                    <a:pt x="11" y="9"/>
                    <a:pt x="10" y="11"/>
                    <a:pt x="10" y="14"/>
                  </a:cubicBezTo>
                  <a:cubicBezTo>
                    <a:pt x="9" y="11"/>
                    <a:pt x="9" y="9"/>
                    <a:pt x="9" y="6"/>
                  </a:cubicBezTo>
                  <a:cubicBezTo>
                    <a:pt x="8" y="8"/>
                    <a:pt x="6" y="11"/>
                    <a:pt x="6" y="15"/>
                  </a:cubicBezTo>
                  <a:cubicBezTo>
                    <a:pt x="5" y="12"/>
                    <a:pt x="6" y="8"/>
                    <a:pt x="6" y="5"/>
                  </a:cubicBezTo>
                  <a:cubicBezTo>
                    <a:pt x="5" y="7"/>
                    <a:pt x="4" y="7"/>
                    <a:pt x="3" y="10"/>
                  </a:cubicBezTo>
                  <a:cubicBezTo>
                    <a:pt x="3" y="8"/>
                    <a:pt x="3" y="6"/>
                    <a:pt x="4" y="4"/>
                  </a:cubicBezTo>
                  <a:cubicBezTo>
                    <a:pt x="2" y="5"/>
                    <a:pt x="1" y="7"/>
                    <a:pt x="0" y="9"/>
                  </a:cubicBezTo>
                  <a:cubicBezTo>
                    <a:pt x="0" y="5"/>
                    <a:pt x="1" y="4"/>
                    <a:pt x="1" y="2"/>
                  </a:cubicBezTo>
                  <a:cubicBezTo>
                    <a:pt x="1" y="2"/>
                    <a:pt x="16" y="4"/>
                    <a:pt x="17" y="4"/>
                  </a:cubicBezTo>
                  <a:cubicBezTo>
                    <a:pt x="18" y="4"/>
                    <a:pt x="38" y="0"/>
                    <a:pt x="38" y="0"/>
                  </a:cubicBezTo>
                  <a:close/>
                </a:path>
              </a:pathLst>
            </a:custGeom>
            <a:solidFill>
              <a:srgbClr val="6B40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96" name="Freeform 139">
              <a:extLst>
                <a:ext uri="{FF2B5EF4-FFF2-40B4-BE49-F238E27FC236}">
                  <a16:creationId xmlns:a16="http://schemas.microsoft.com/office/drawing/2014/main" id="{D0413271-CB14-4D4D-A3A8-696D73DB6228}"/>
                </a:ext>
              </a:extLst>
            </p:cNvPr>
            <p:cNvSpPr>
              <a:spLocks/>
            </p:cNvSpPr>
            <p:nvPr/>
          </p:nvSpPr>
          <p:spPr bwMode="auto">
            <a:xfrm>
              <a:off x="2230068" y="611342"/>
              <a:ext cx="189986" cy="113087"/>
            </a:xfrm>
            <a:custGeom>
              <a:avLst/>
              <a:gdLst>
                <a:gd name="T0" fmla="*/ 47 w 49"/>
                <a:gd name="T1" fmla="*/ 29 h 29"/>
                <a:gd name="T2" fmla="*/ 26 w 49"/>
                <a:gd name="T3" fmla="*/ 24 h 29"/>
                <a:gd name="T4" fmla="*/ 8 w 49"/>
                <a:gd name="T5" fmla="*/ 19 h 29"/>
                <a:gd name="T6" fmla="*/ 4 w 49"/>
                <a:gd name="T7" fmla="*/ 6 h 29"/>
                <a:gd name="T8" fmla="*/ 37 w 49"/>
                <a:gd name="T9" fmla="*/ 6 h 29"/>
                <a:gd name="T10" fmla="*/ 47 w 49"/>
                <a:gd name="T11" fmla="*/ 29 h 29"/>
              </a:gdLst>
              <a:ahLst/>
              <a:cxnLst>
                <a:cxn ang="0">
                  <a:pos x="T0" y="T1"/>
                </a:cxn>
                <a:cxn ang="0">
                  <a:pos x="T2" y="T3"/>
                </a:cxn>
                <a:cxn ang="0">
                  <a:pos x="T4" y="T5"/>
                </a:cxn>
                <a:cxn ang="0">
                  <a:pos x="T6" y="T7"/>
                </a:cxn>
                <a:cxn ang="0">
                  <a:pos x="T8" y="T9"/>
                </a:cxn>
                <a:cxn ang="0">
                  <a:pos x="T10" y="T11"/>
                </a:cxn>
              </a:cxnLst>
              <a:rect l="0" t="0" r="r" b="b"/>
              <a:pathLst>
                <a:path w="49" h="29">
                  <a:moveTo>
                    <a:pt x="47" y="29"/>
                  </a:moveTo>
                  <a:cubicBezTo>
                    <a:pt x="44" y="27"/>
                    <a:pt x="38" y="25"/>
                    <a:pt x="26" y="24"/>
                  </a:cubicBezTo>
                  <a:cubicBezTo>
                    <a:pt x="18" y="24"/>
                    <a:pt x="13" y="22"/>
                    <a:pt x="8" y="19"/>
                  </a:cubicBezTo>
                  <a:cubicBezTo>
                    <a:pt x="0" y="15"/>
                    <a:pt x="1" y="8"/>
                    <a:pt x="4" y="6"/>
                  </a:cubicBezTo>
                  <a:cubicBezTo>
                    <a:pt x="10" y="0"/>
                    <a:pt x="26" y="1"/>
                    <a:pt x="37" y="6"/>
                  </a:cubicBezTo>
                  <a:cubicBezTo>
                    <a:pt x="44" y="10"/>
                    <a:pt x="49" y="17"/>
                    <a:pt x="47" y="29"/>
                  </a:cubicBezTo>
                  <a:close/>
                </a:path>
              </a:pathLst>
            </a:custGeom>
            <a:solidFill>
              <a:srgbClr val="4F2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97" name="Freeform 140">
              <a:extLst>
                <a:ext uri="{FF2B5EF4-FFF2-40B4-BE49-F238E27FC236}">
                  <a16:creationId xmlns:a16="http://schemas.microsoft.com/office/drawing/2014/main" id="{B74CA533-A080-4FBF-86C2-7CA0167ACF76}"/>
                </a:ext>
              </a:extLst>
            </p:cNvPr>
            <p:cNvSpPr>
              <a:spLocks/>
            </p:cNvSpPr>
            <p:nvPr/>
          </p:nvSpPr>
          <p:spPr bwMode="auto">
            <a:xfrm>
              <a:off x="2230068" y="620389"/>
              <a:ext cx="194509" cy="119873"/>
            </a:xfrm>
            <a:custGeom>
              <a:avLst/>
              <a:gdLst>
                <a:gd name="T0" fmla="*/ 50 w 50"/>
                <a:gd name="T1" fmla="*/ 31 h 31"/>
                <a:gd name="T2" fmla="*/ 39 w 50"/>
                <a:gd name="T3" fmla="*/ 24 h 31"/>
                <a:gd name="T4" fmla="*/ 26 w 50"/>
                <a:gd name="T5" fmla="*/ 22 h 31"/>
                <a:gd name="T6" fmla="*/ 8 w 50"/>
                <a:gd name="T7" fmla="*/ 17 h 31"/>
                <a:gd name="T8" fmla="*/ 4 w 50"/>
                <a:gd name="T9" fmla="*/ 4 h 31"/>
                <a:gd name="T10" fmla="*/ 19 w 50"/>
                <a:gd name="T11" fmla="*/ 0 h 31"/>
                <a:gd name="T12" fmla="*/ 21 w 50"/>
                <a:gd name="T13" fmla="*/ 0 h 31"/>
                <a:gd name="T14" fmla="*/ 10 w 50"/>
                <a:gd name="T15" fmla="*/ 2 h 31"/>
                <a:gd name="T16" fmla="*/ 17 w 50"/>
                <a:gd name="T17" fmla="*/ 3 h 31"/>
                <a:gd name="T18" fmla="*/ 8 w 50"/>
                <a:gd name="T19" fmla="*/ 5 h 31"/>
                <a:gd name="T20" fmla="*/ 18 w 50"/>
                <a:gd name="T21" fmla="*/ 5 h 31"/>
                <a:gd name="T22" fmla="*/ 8 w 50"/>
                <a:gd name="T23" fmla="*/ 8 h 31"/>
                <a:gd name="T24" fmla="*/ 16 w 50"/>
                <a:gd name="T25" fmla="*/ 7 h 31"/>
                <a:gd name="T26" fmla="*/ 8 w 50"/>
                <a:gd name="T27" fmla="*/ 11 h 31"/>
                <a:gd name="T28" fmla="*/ 18 w 50"/>
                <a:gd name="T29" fmla="*/ 10 h 31"/>
                <a:gd name="T30" fmla="*/ 9 w 50"/>
                <a:gd name="T31" fmla="*/ 13 h 31"/>
                <a:gd name="T32" fmla="*/ 22 w 50"/>
                <a:gd name="T33" fmla="*/ 12 h 31"/>
                <a:gd name="T34" fmla="*/ 13 w 50"/>
                <a:gd name="T35" fmla="*/ 15 h 31"/>
                <a:gd name="T36" fmla="*/ 23 w 50"/>
                <a:gd name="T37" fmla="*/ 14 h 31"/>
                <a:gd name="T38" fmla="*/ 17 w 50"/>
                <a:gd name="T39" fmla="*/ 17 h 31"/>
                <a:gd name="T40" fmla="*/ 29 w 50"/>
                <a:gd name="T41" fmla="*/ 15 h 31"/>
                <a:gd name="T42" fmla="*/ 23 w 50"/>
                <a:gd name="T43" fmla="*/ 19 h 31"/>
                <a:gd name="T44" fmla="*/ 35 w 50"/>
                <a:gd name="T45" fmla="*/ 16 h 31"/>
                <a:gd name="T46" fmla="*/ 29 w 50"/>
                <a:gd name="T47" fmla="*/ 19 h 31"/>
                <a:gd name="T48" fmla="*/ 41 w 50"/>
                <a:gd name="T49" fmla="*/ 17 h 31"/>
                <a:gd name="T50" fmla="*/ 34 w 50"/>
                <a:gd name="T51" fmla="*/ 20 h 31"/>
                <a:gd name="T52" fmla="*/ 46 w 50"/>
                <a:gd name="T53" fmla="*/ 19 h 31"/>
                <a:gd name="T54" fmla="*/ 40 w 50"/>
                <a:gd name="T55" fmla="*/ 21 h 31"/>
                <a:gd name="T56" fmla="*/ 49 w 50"/>
                <a:gd name="T57" fmla="*/ 24 h 31"/>
                <a:gd name="T58" fmla="*/ 42 w 50"/>
                <a:gd name="T59" fmla="*/ 23 h 31"/>
                <a:gd name="T60" fmla="*/ 50 w 50"/>
                <a:gd name="T6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31">
                  <a:moveTo>
                    <a:pt x="50" y="31"/>
                  </a:moveTo>
                  <a:cubicBezTo>
                    <a:pt x="48" y="29"/>
                    <a:pt x="43" y="25"/>
                    <a:pt x="39" y="24"/>
                  </a:cubicBezTo>
                  <a:cubicBezTo>
                    <a:pt x="36" y="23"/>
                    <a:pt x="32" y="23"/>
                    <a:pt x="26" y="22"/>
                  </a:cubicBezTo>
                  <a:cubicBezTo>
                    <a:pt x="18" y="22"/>
                    <a:pt x="13" y="20"/>
                    <a:pt x="8" y="17"/>
                  </a:cubicBezTo>
                  <a:cubicBezTo>
                    <a:pt x="0" y="13"/>
                    <a:pt x="1" y="6"/>
                    <a:pt x="4" y="4"/>
                  </a:cubicBezTo>
                  <a:cubicBezTo>
                    <a:pt x="7" y="1"/>
                    <a:pt x="13" y="0"/>
                    <a:pt x="19" y="0"/>
                  </a:cubicBezTo>
                  <a:cubicBezTo>
                    <a:pt x="20" y="0"/>
                    <a:pt x="20" y="0"/>
                    <a:pt x="21" y="0"/>
                  </a:cubicBezTo>
                  <a:cubicBezTo>
                    <a:pt x="16" y="1"/>
                    <a:pt x="14" y="1"/>
                    <a:pt x="10" y="2"/>
                  </a:cubicBezTo>
                  <a:cubicBezTo>
                    <a:pt x="13" y="2"/>
                    <a:pt x="14" y="2"/>
                    <a:pt x="17" y="3"/>
                  </a:cubicBezTo>
                  <a:cubicBezTo>
                    <a:pt x="14" y="3"/>
                    <a:pt x="11" y="3"/>
                    <a:pt x="8" y="5"/>
                  </a:cubicBezTo>
                  <a:cubicBezTo>
                    <a:pt x="11" y="4"/>
                    <a:pt x="14" y="4"/>
                    <a:pt x="18" y="5"/>
                  </a:cubicBezTo>
                  <a:cubicBezTo>
                    <a:pt x="14" y="5"/>
                    <a:pt x="10" y="6"/>
                    <a:pt x="8" y="8"/>
                  </a:cubicBezTo>
                  <a:cubicBezTo>
                    <a:pt x="11" y="7"/>
                    <a:pt x="13" y="7"/>
                    <a:pt x="16" y="7"/>
                  </a:cubicBezTo>
                  <a:cubicBezTo>
                    <a:pt x="13" y="8"/>
                    <a:pt x="11" y="8"/>
                    <a:pt x="8" y="11"/>
                  </a:cubicBezTo>
                  <a:cubicBezTo>
                    <a:pt x="12" y="10"/>
                    <a:pt x="15" y="9"/>
                    <a:pt x="18" y="10"/>
                  </a:cubicBezTo>
                  <a:cubicBezTo>
                    <a:pt x="15" y="10"/>
                    <a:pt x="13" y="11"/>
                    <a:pt x="9" y="13"/>
                  </a:cubicBezTo>
                  <a:cubicBezTo>
                    <a:pt x="13" y="12"/>
                    <a:pt x="18" y="12"/>
                    <a:pt x="22" y="12"/>
                  </a:cubicBezTo>
                  <a:cubicBezTo>
                    <a:pt x="18" y="13"/>
                    <a:pt x="17" y="13"/>
                    <a:pt x="13" y="15"/>
                  </a:cubicBezTo>
                  <a:cubicBezTo>
                    <a:pt x="17" y="15"/>
                    <a:pt x="19" y="14"/>
                    <a:pt x="23" y="14"/>
                  </a:cubicBezTo>
                  <a:cubicBezTo>
                    <a:pt x="20" y="15"/>
                    <a:pt x="20" y="15"/>
                    <a:pt x="17" y="17"/>
                  </a:cubicBezTo>
                  <a:cubicBezTo>
                    <a:pt x="22" y="16"/>
                    <a:pt x="25" y="15"/>
                    <a:pt x="29" y="15"/>
                  </a:cubicBezTo>
                  <a:cubicBezTo>
                    <a:pt x="26" y="16"/>
                    <a:pt x="25" y="17"/>
                    <a:pt x="23" y="19"/>
                  </a:cubicBezTo>
                  <a:cubicBezTo>
                    <a:pt x="29" y="17"/>
                    <a:pt x="30" y="17"/>
                    <a:pt x="35" y="16"/>
                  </a:cubicBezTo>
                  <a:cubicBezTo>
                    <a:pt x="33" y="17"/>
                    <a:pt x="31" y="18"/>
                    <a:pt x="29" y="19"/>
                  </a:cubicBezTo>
                  <a:cubicBezTo>
                    <a:pt x="32" y="19"/>
                    <a:pt x="36" y="17"/>
                    <a:pt x="41" y="17"/>
                  </a:cubicBezTo>
                  <a:cubicBezTo>
                    <a:pt x="37" y="18"/>
                    <a:pt x="37" y="19"/>
                    <a:pt x="34" y="20"/>
                  </a:cubicBezTo>
                  <a:cubicBezTo>
                    <a:pt x="38" y="19"/>
                    <a:pt x="42" y="19"/>
                    <a:pt x="46" y="19"/>
                  </a:cubicBezTo>
                  <a:cubicBezTo>
                    <a:pt x="43" y="20"/>
                    <a:pt x="42" y="20"/>
                    <a:pt x="40" y="21"/>
                  </a:cubicBezTo>
                  <a:cubicBezTo>
                    <a:pt x="44" y="21"/>
                    <a:pt x="46" y="21"/>
                    <a:pt x="49" y="24"/>
                  </a:cubicBezTo>
                  <a:cubicBezTo>
                    <a:pt x="46" y="23"/>
                    <a:pt x="45" y="23"/>
                    <a:pt x="42" y="23"/>
                  </a:cubicBezTo>
                  <a:cubicBezTo>
                    <a:pt x="46" y="25"/>
                    <a:pt x="48" y="26"/>
                    <a:pt x="50" y="31"/>
                  </a:cubicBezTo>
                  <a:close/>
                </a:path>
              </a:pathLst>
            </a:custGeom>
            <a:solidFill>
              <a:srgbClr val="361D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98" name="Freeform 141">
              <a:extLst>
                <a:ext uri="{FF2B5EF4-FFF2-40B4-BE49-F238E27FC236}">
                  <a16:creationId xmlns:a16="http://schemas.microsoft.com/office/drawing/2014/main" id="{CB965D2C-1910-476F-B9CC-4FD3FE7CFCAE}"/>
                </a:ext>
              </a:extLst>
            </p:cNvPr>
            <p:cNvSpPr>
              <a:spLocks/>
            </p:cNvSpPr>
            <p:nvPr/>
          </p:nvSpPr>
          <p:spPr bwMode="auto">
            <a:xfrm>
              <a:off x="2239115" y="620389"/>
              <a:ext cx="176415" cy="113087"/>
            </a:xfrm>
            <a:custGeom>
              <a:avLst/>
              <a:gdLst>
                <a:gd name="T0" fmla="*/ 11 w 46"/>
                <a:gd name="T1" fmla="*/ 5 h 29"/>
                <a:gd name="T2" fmla="*/ 1 w 46"/>
                <a:gd name="T3" fmla="*/ 7 h 29"/>
                <a:gd name="T4" fmla="*/ 9 w 46"/>
                <a:gd name="T5" fmla="*/ 3 h 29"/>
                <a:gd name="T6" fmla="*/ 4 w 46"/>
                <a:gd name="T7" fmla="*/ 4 h 29"/>
                <a:gd name="T8" fmla="*/ 12 w 46"/>
                <a:gd name="T9" fmla="*/ 0 h 29"/>
                <a:gd name="T10" fmla="*/ 2 w 46"/>
                <a:gd name="T11" fmla="*/ 4 h 29"/>
                <a:gd name="T12" fmla="*/ 0 w 46"/>
                <a:gd name="T13" fmla="*/ 10 h 29"/>
                <a:gd name="T14" fmla="*/ 5 w 46"/>
                <a:gd name="T15" fmla="*/ 17 h 29"/>
                <a:gd name="T16" fmla="*/ 24 w 46"/>
                <a:gd name="T17" fmla="*/ 22 h 29"/>
                <a:gd name="T18" fmla="*/ 46 w 46"/>
                <a:gd name="T19" fmla="*/ 29 h 29"/>
                <a:gd name="T20" fmla="*/ 37 w 46"/>
                <a:gd name="T21" fmla="*/ 23 h 29"/>
                <a:gd name="T22" fmla="*/ 43 w 46"/>
                <a:gd name="T23" fmla="*/ 23 h 29"/>
                <a:gd name="T24" fmla="*/ 33 w 46"/>
                <a:gd name="T25" fmla="*/ 22 h 29"/>
                <a:gd name="T26" fmla="*/ 39 w 46"/>
                <a:gd name="T27" fmla="*/ 20 h 29"/>
                <a:gd name="T28" fmla="*/ 28 w 46"/>
                <a:gd name="T29" fmla="*/ 22 h 29"/>
                <a:gd name="T30" fmla="*/ 33 w 46"/>
                <a:gd name="T31" fmla="*/ 19 h 29"/>
                <a:gd name="T32" fmla="*/ 23 w 46"/>
                <a:gd name="T33" fmla="*/ 21 h 29"/>
                <a:gd name="T34" fmla="*/ 28 w 46"/>
                <a:gd name="T35" fmla="*/ 18 h 29"/>
                <a:gd name="T36" fmla="*/ 19 w 46"/>
                <a:gd name="T37" fmla="*/ 20 h 29"/>
                <a:gd name="T38" fmla="*/ 23 w 46"/>
                <a:gd name="T39" fmla="*/ 17 h 29"/>
                <a:gd name="T40" fmla="*/ 12 w 46"/>
                <a:gd name="T41" fmla="*/ 19 h 29"/>
                <a:gd name="T42" fmla="*/ 17 w 46"/>
                <a:gd name="T43" fmla="*/ 16 h 29"/>
                <a:gd name="T44" fmla="*/ 7 w 46"/>
                <a:gd name="T45" fmla="*/ 17 h 29"/>
                <a:gd name="T46" fmla="*/ 15 w 46"/>
                <a:gd name="T47" fmla="*/ 13 h 29"/>
                <a:gd name="T48" fmla="*/ 15 w 46"/>
                <a:gd name="T49" fmla="*/ 13 h 29"/>
                <a:gd name="T50" fmla="*/ 3 w 46"/>
                <a:gd name="T51" fmla="*/ 15 h 29"/>
                <a:gd name="T52" fmla="*/ 11 w 46"/>
                <a:gd name="T53" fmla="*/ 11 h 29"/>
                <a:gd name="T54" fmla="*/ 4 w 46"/>
                <a:gd name="T55" fmla="*/ 12 h 29"/>
                <a:gd name="T56" fmla="*/ 8 w 46"/>
                <a:gd name="T57" fmla="*/ 9 h 29"/>
                <a:gd name="T58" fmla="*/ 2 w 46"/>
                <a:gd name="T59" fmla="*/ 10 h 29"/>
                <a:gd name="T60" fmla="*/ 11 w 46"/>
                <a:gd name="T61"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6" h="29">
                  <a:moveTo>
                    <a:pt x="11" y="5"/>
                  </a:moveTo>
                  <a:cubicBezTo>
                    <a:pt x="8" y="5"/>
                    <a:pt x="4" y="6"/>
                    <a:pt x="1" y="7"/>
                  </a:cubicBezTo>
                  <a:cubicBezTo>
                    <a:pt x="4" y="5"/>
                    <a:pt x="6" y="4"/>
                    <a:pt x="9" y="3"/>
                  </a:cubicBezTo>
                  <a:cubicBezTo>
                    <a:pt x="7" y="3"/>
                    <a:pt x="6" y="3"/>
                    <a:pt x="4" y="4"/>
                  </a:cubicBezTo>
                  <a:cubicBezTo>
                    <a:pt x="7" y="2"/>
                    <a:pt x="9" y="1"/>
                    <a:pt x="12" y="0"/>
                  </a:cubicBezTo>
                  <a:cubicBezTo>
                    <a:pt x="8" y="0"/>
                    <a:pt x="3" y="3"/>
                    <a:pt x="2" y="4"/>
                  </a:cubicBezTo>
                  <a:cubicBezTo>
                    <a:pt x="1" y="5"/>
                    <a:pt x="0" y="8"/>
                    <a:pt x="0" y="10"/>
                  </a:cubicBezTo>
                  <a:cubicBezTo>
                    <a:pt x="0" y="13"/>
                    <a:pt x="3" y="16"/>
                    <a:pt x="5" y="17"/>
                  </a:cubicBezTo>
                  <a:cubicBezTo>
                    <a:pt x="11" y="20"/>
                    <a:pt x="17" y="22"/>
                    <a:pt x="24" y="22"/>
                  </a:cubicBezTo>
                  <a:cubicBezTo>
                    <a:pt x="34" y="23"/>
                    <a:pt x="41" y="24"/>
                    <a:pt x="46" y="29"/>
                  </a:cubicBezTo>
                  <a:cubicBezTo>
                    <a:pt x="44" y="25"/>
                    <a:pt x="41" y="24"/>
                    <a:pt x="37" y="23"/>
                  </a:cubicBezTo>
                  <a:cubicBezTo>
                    <a:pt x="39" y="23"/>
                    <a:pt x="41" y="23"/>
                    <a:pt x="43" y="23"/>
                  </a:cubicBezTo>
                  <a:cubicBezTo>
                    <a:pt x="39" y="22"/>
                    <a:pt x="35" y="22"/>
                    <a:pt x="33" y="22"/>
                  </a:cubicBezTo>
                  <a:cubicBezTo>
                    <a:pt x="34" y="22"/>
                    <a:pt x="38" y="21"/>
                    <a:pt x="39" y="20"/>
                  </a:cubicBezTo>
                  <a:cubicBezTo>
                    <a:pt x="35" y="20"/>
                    <a:pt x="32" y="21"/>
                    <a:pt x="28" y="22"/>
                  </a:cubicBezTo>
                  <a:cubicBezTo>
                    <a:pt x="30" y="21"/>
                    <a:pt x="32" y="20"/>
                    <a:pt x="33" y="19"/>
                  </a:cubicBezTo>
                  <a:cubicBezTo>
                    <a:pt x="30" y="19"/>
                    <a:pt x="26" y="20"/>
                    <a:pt x="23" y="21"/>
                  </a:cubicBezTo>
                  <a:cubicBezTo>
                    <a:pt x="25" y="20"/>
                    <a:pt x="26" y="19"/>
                    <a:pt x="28" y="18"/>
                  </a:cubicBezTo>
                  <a:cubicBezTo>
                    <a:pt x="25" y="18"/>
                    <a:pt x="22" y="19"/>
                    <a:pt x="19" y="20"/>
                  </a:cubicBezTo>
                  <a:cubicBezTo>
                    <a:pt x="20" y="19"/>
                    <a:pt x="21" y="18"/>
                    <a:pt x="23" y="17"/>
                  </a:cubicBezTo>
                  <a:cubicBezTo>
                    <a:pt x="19" y="17"/>
                    <a:pt x="16" y="19"/>
                    <a:pt x="12" y="19"/>
                  </a:cubicBezTo>
                  <a:cubicBezTo>
                    <a:pt x="13" y="18"/>
                    <a:pt x="15" y="17"/>
                    <a:pt x="17" y="16"/>
                  </a:cubicBezTo>
                  <a:cubicBezTo>
                    <a:pt x="13" y="17"/>
                    <a:pt x="10" y="16"/>
                    <a:pt x="7" y="17"/>
                  </a:cubicBezTo>
                  <a:cubicBezTo>
                    <a:pt x="10" y="15"/>
                    <a:pt x="12" y="14"/>
                    <a:pt x="15" y="13"/>
                  </a:cubicBezTo>
                  <a:cubicBezTo>
                    <a:pt x="15" y="13"/>
                    <a:pt x="15" y="13"/>
                    <a:pt x="15" y="13"/>
                  </a:cubicBezTo>
                  <a:cubicBezTo>
                    <a:pt x="11" y="13"/>
                    <a:pt x="7" y="14"/>
                    <a:pt x="3" y="15"/>
                  </a:cubicBezTo>
                  <a:cubicBezTo>
                    <a:pt x="6" y="13"/>
                    <a:pt x="8" y="12"/>
                    <a:pt x="11" y="11"/>
                  </a:cubicBezTo>
                  <a:cubicBezTo>
                    <a:pt x="8" y="11"/>
                    <a:pt x="6" y="12"/>
                    <a:pt x="4" y="12"/>
                  </a:cubicBezTo>
                  <a:cubicBezTo>
                    <a:pt x="5" y="11"/>
                    <a:pt x="6" y="9"/>
                    <a:pt x="8" y="9"/>
                  </a:cubicBezTo>
                  <a:cubicBezTo>
                    <a:pt x="6" y="9"/>
                    <a:pt x="4" y="10"/>
                    <a:pt x="2" y="10"/>
                  </a:cubicBezTo>
                  <a:cubicBezTo>
                    <a:pt x="5" y="8"/>
                    <a:pt x="7" y="6"/>
                    <a:pt x="11" y="5"/>
                  </a:cubicBezTo>
                  <a:close/>
                </a:path>
              </a:pathLst>
            </a:custGeom>
            <a:solidFill>
              <a:srgbClr val="2413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99" name="Freeform 142">
              <a:extLst>
                <a:ext uri="{FF2B5EF4-FFF2-40B4-BE49-F238E27FC236}">
                  <a16:creationId xmlns:a16="http://schemas.microsoft.com/office/drawing/2014/main" id="{59152C32-7252-435B-AB9B-1CD0E1ACD458}"/>
                </a:ext>
              </a:extLst>
            </p:cNvPr>
            <p:cNvSpPr>
              <a:spLocks/>
            </p:cNvSpPr>
            <p:nvPr/>
          </p:nvSpPr>
          <p:spPr bwMode="auto">
            <a:xfrm>
              <a:off x="2223284" y="767401"/>
              <a:ext cx="61067" cy="101779"/>
            </a:xfrm>
            <a:custGeom>
              <a:avLst/>
              <a:gdLst>
                <a:gd name="T0" fmla="*/ 10 w 16"/>
                <a:gd name="T1" fmla="*/ 0 h 26"/>
                <a:gd name="T2" fmla="*/ 5 w 16"/>
                <a:gd name="T3" fmla="*/ 12 h 26"/>
                <a:gd name="T4" fmla="*/ 1 w 16"/>
                <a:gd name="T5" fmla="*/ 4 h 26"/>
                <a:gd name="T6" fmla="*/ 1 w 16"/>
                <a:gd name="T7" fmla="*/ 7 h 26"/>
                <a:gd name="T8" fmla="*/ 3 w 16"/>
                <a:gd name="T9" fmla="*/ 12 h 26"/>
                <a:gd name="T10" fmla="*/ 1 w 16"/>
                <a:gd name="T11" fmla="*/ 11 h 26"/>
                <a:gd name="T12" fmla="*/ 2 w 16"/>
                <a:gd name="T13" fmla="*/ 25 h 26"/>
                <a:gd name="T14" fmla="*/ 12 w 16"/>
                <a:gd name="T15" fmla="*/ 20 h 26"/>
                <a:gd name="T16" fmla="*/ 14 w 16"/>
                <a:gd name="T17" fmla="*/ 14 h 26"/>
                <a:gd name="T18" fmla="*/ 16 w 16"/>
                <a:gd name="T19" fmla="*/ 1 h 26"/>
                <a:gd name="T20" fmla="*/ 10 w 16"/>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6">
                  <a:moveTo>
                    <a:pt x="10" y="0"/>
                  </a:moveTo>
                  <a:cubicBezTo>
                    <a:pt x="10" y="3"/>
                    <a:pt x="10" y="10"/>
                    <a:pt x="5" y="12"/>
                  </a:cubicBezTo>
                  <a:cubicBezTo>
                    <a:pt x="4" y="9"/>
                    <a:pt x="4" y="5"/>
                    <a:pt x="1" y="4"/>
                  </a:cubicBezTo>
                  <a:cubicBezTo>
                    <a:pt x="1" y="4"/>
                    <a:pt x="1" y="6"/>
                    <a:pt x="1" y="7"/>
                  </a:cubicBezTo>
                  <a:cubicBezTo>
                    <a:pt x="2" y="8"/>
                    <a:pt x="3" y="11"/>
                    <a:pt x="3" y="12"/>
                  </a:cubicBezTo>
                  <a:cubicBezTo>
                    <a:pt x="2" y="13"/>
                    <a:pt x="2" y="11"/>
                    <a:pt x="1" y="11"/>
                  </a:cubicBezTo>
                  <a:cubicBezTo>
                    <a:pt x="0" y="14"/>
                    <a:pt x="1" y="25"/>
                    <a:pt x="2" y="25"/>
                  </a:cubicBezTo>
                  <a:cubicBezTo>
                    <a:pt x="4" y="26"/>
                    <a:pt x="10" y="22"/>
                    <a:pt x="12" y="20"/>
                  </a:cubicBezTo>
                  <a:cubicBezTo>
                    <a:pt x="14" y="18"/>
                    <a:pt x="15" y="17"/>
                    <a:pt x="14" y="14"/>
                  </a:cubicBezTo>
                  <a:cubicBezTo>
                    <a:pt x="14" y="11"/>
                    <a:pt x="12" y="3"/>
                    <a:pt x="16" y="1"/>
                  </a:cubicBezTo>
                  <a:lnTo>
                    <a:pt x="10" y="0"/>
                  </a:lnTo>
                  <a:close/>
                </a:path>
              </a:pathLst>
            </a:custGeom>
            <a:solidFill>
              <a:srgbClr val="361D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00" name="Freeform 143">
              <a:extLst>
                <a:ext uri="{FF2B5EF4-FFF2-40B4-BE49-F238E27FC236}">
                  <a16:creationId xmlns:a16="http://schemas.microsoft.com/office/drawing/2014/main" id="{F2026508-A780-4849-84E7-2EFFD8F0E16A}"/>
                </a:ext>
              </a:extLst>
            </p:cNvPr>
            <p:cNvSpPr>
              <a:spLocks/>
            </p:cNvSpPr>
            <p:nvPr/>
          </p:nvSpPr>
          <p:spPr bwMode="auto">
            <a:xfrm>
              <a:off x="2202927" y="830730"/>
              <a:ext cx="205818" cy="108563"/>
            </a:xfrm>
            <a:custGeom>
              <a:avLst/>
              <a:gdLst>
                <a:gd name="T0" fmla="*/ 44 w 53"/>
                <a:gd name="T1" fmla="*/ 1 h 28"/>
                <a:gd name="T2" fmla="*/ 48 w 53"/>
                <a:gd name="T3" fmla="*/ 0 h 28"/>
                <a:gd name="T4" fmla="*/ 51 w 53"/>
                <a:gd name="T5" fmla="*/ 15 h 28"/>
                <a:gd name="T6" fmla="*/ 31 w 53"/>
                <a:gd name="T7" fmla="*/ 26 h 28"/>
                <a:gd name="T8" fmla="*/ 1 w 53"/>
                <a:gd name="T9" fmla="*/ 25 h 28"/>
                <a:gd name="T10" fmla="*/ 13 w 53"/>
                <a:gd name="T11" fmla="*/ 18 h 28"/>
                <a:gd name="T12" fmla="*/ 44 w 53"/>
                <a:gd name="T13" fmla="*/ 5 h 28"/>
                <a:gd name="T14" fmla="*/ 44 w 53"/>
                <a:gd name="T15" fmla="*/ 1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8">
                  <a:moveTo>
                    <a:pt x="44" y="1"/>
                  </a:moveTo>
                  <a:cubicBezTo>
                    <a:pt x="45" y="1"/>
                    <a:pt x="47" y="0"/>
                    <a:pt x="48" y="0"/>
                  </a:cubicBezTo>
                  <a:cubicBezTo>
                    <a:pt x="51" y="1"/>
                    <a:pt x="53" y="12"/>
                    <a:pt x="51" y="15"/>
                  </a:cubicBezTo>
                  <a:cubicBezTo>
                    <a:pt x="48" y="23"/>
                    <a:pt x="41" y="24"/>
                    <a:pt x="31" y="26"/>
                  </a:cubicBezTo>
                  <a:cubicBezTo>
                    <a:pt x="19" y="28"/>
                    <a:pt x="4" y="23"/>
                    <a:pt x="1" y="25"/>
                  </a:cubicBezTo>
                  <a:cubicBezTo>
                    <a:pt x="0" y="25"/>
                    <a:pt x="11" y="18"/>
                    <a:pt x="13" y="18"/>
                  </a:cubicBezTo>
                  <a:cubicBezTo>
                    <a:pt x="23" y="16"/>
                    <a:pt x="42" y="13"/>
                    <a:pt x="44" y="5"/>
                  </a:cubicBezTo>
                  <a:lnTo>
                    <a:pt x="44" y="1"/>
                  </a:lnTo>
                  <a:close/>
                </a:path>
              </a:pathLst>
            </a:custGeom>
            <a:solidFill>
              <a:srgbClr val="1B3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01" name="Freeform 144">
              <a:extLst>
                <a:ext uri="{FF2B5EF4-FFF2-40B4-BE49-F238E27FC236}">
                  <a16:creationId xmlns:a16="http://schemas.microsoft.com/office/drawing/2014/main" id="{8F28FFB5-1259-417E-BA04-4F0F8C80B436}"/>
                </a:ext>
              </a:extLst>
            </p:cNvPr>
            <p:cNvSpPr>
              <a:spLocks/>
            </p:cNvSpPr>
            <p:nvPr/>
          </p:nvSpPr>
          <p:spPr bwMode="auto">
            <a:xfrm>
              <a:off x="2257209" y="844300"/>
              <a:ext cx="131180" cy="74638"/>
            </a:xfrm>
            <a:custGeom>
              <a:avLst/>
              <a:gdLst>
                <a:gd name="T0" fmla="*/ 30 w 34"/>
                <a:gd name="T1" fmla="*/ 0 h 19"/>
                <a:gd name="T2" fmla="*/ 4 w 34"/>
                <a:gd name="T3" fmla="*/ 7 h 19"/>
                <a:gd name="T4" fmla="*/ 0 w 34"/>
                <a:gd name="T5" fmla="*/ 17 h 19"/>
                <a:gd name="T6" fmla="*/ 33 w 34"/>
                <a:gd name="T7" fmla="*/ 9 h 19"/>
                <a:gd name="T8" fmla="*/ 30 w 34"/>
                <a:gd name="T9" fmla="*/ 0 h 19"/>
              </a:gdLst>
              <a:ahLst/>
              <a:cxnLst>
                <a:cxn ang="0">
                  <a:pos x="T0" y="T1"/>
                </a:cxn>
                <a:cxn ang="0">
                  <a:pos x="T2" y="T3"/>
                </a:cxn>
                <a:cxn ang="0">
                  <a:pos x="T4" y="T5"/>
                </a:cxn>
                <a:cxn ang="0">
                  <a:pos x="T6" y="T7"/>
                </a:cxn>
                <a:cxn ang="0">
                  <a:pos x="T8" y="T9"/>
                </a:cxn>
              </a:cxnLst>
              <a:rect l="0" t="0" r="r" b="b"/>
              <a:pathLst>
                <a:path w="34" h="19">
                  <a:moveTo>
                    <a:pt x="30" y="0"/>
                  </a:moveTo>
                  <a:cubicBezTo>
                    <a:pt x="30" y="6"/>
                    <a:pt x="14" y="11"/>
                    <a:pt x="4" y="7"/>
                  </a:cubicBezTo>
                  <a:cubicBezTo>
                    <a:pt x="2" y="9"/>
                    <a:pt x="0" y="14"/>
                    <a:pt x="0" y="17"/>
                  </a:cubicBezTo>
                  <a:cubicBezTo>
                    <a:pt x="11" y="19"/>
                    <a:pt x="28" y="18"/>
                    <a:pt x="33" y="9"/>
                  </a:cubicBezTo>
                  <a:cubicBezTo>
                    <a:pt x="34" y="7"/>
                    <a:pt x="32" y="3"/>
                    <a:pt x="30" y="0"/>
                  </a:cubicBezTo>
                  <a:close/>
                </a:path>
              </a:pathLst>
            </a:custGeom>
            <a:solidFill>
              <a:srgbClr val="E2EF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02" name="Freeform 145">
              <a:extLst>
                <a:ext uri="{FF2B5EF4-FFF2-40B4-BE49-F238E27FC236}">
                  <a16:creationId xmlns:a16="http://schemas.microsoft.com/office/drawing/2014/main" id="{79C40C34-DB5F-4B75-A30C-07685F9A028D}"/>
                </a:ext>
              </a:extLst>
            </p:cNvPr>
            <p:cNvSpPr>
              <a:spLocks/>
            </p:cNvSpPr>
            <p:nvPr/>
          </p:nvSpPr>
          <p:spPr bwMode="auto">
            <a:xfrm>
              <a:off x="2164479" y="1411995"/>
              <a:ext cx="42974" cy="113087"/>
            </a:xfrm>
            <a:custGeom>
              <a:avLst/>
              <a:gdLst>
                <a:gd name="T0" fmla="*/ 11 w 11"/>
                <a:gd name="T1" fmla="*/ 9 h 29"/>
                <a:gd name="T2" fmla="*/ 6 w 11"/>
                <a:gd name="T3" fmla="*/ 29 h 29"/>
                <a:gd name="T4" fmla="*/ 2 w 11"/>
                <a:gd name="T5" fmla="*/ 4 h 29"/>
                <a:gd name="T6" fmla="*/ 9 w 11"/>
                <a:gd name="T7" fmla="*/ 0 h 29"/>
                <a:gd name="T8" fmla="*/ 11 w 11"/>
                <a:gd name="T9" fmla="*/ 9 h 29"/>
              </a:gdLst>
              <a:ahLst/>
              <a:cxnLst>
                <a:cxn ang="0">
                  <a:pos x="T0" y="T1"/>
                </a:cxn>
                <a:cxn ang="0">
                  <a:pos x="T2" y="T3"/>
                </a:cxn>
                <a:cxn ang="0">
                  <a:pos x="T4" y="T5"/>
                </a:cxn>
                <a:cxn ang="0">
                  <a:pos x="T6" y="T7"/>
                </a:cxn>
                <a:cxn ang="0">
                  <a:pos x="T8" y="T9"/>
                </a:cxn>
              </a:cxnLst>
              <a:rect l="0" t="0" r="r" b="b"/>
              <a:pathLst>
                <a:path w="11" h="29">
                  <a:moveTo>
                    <a:pt x="11" y="9"/>
                  </a:moveTo>
                  <a:cubicBezTo>
                    <a:pt x="10" y="14"/>
                    <a:pt x="8" y="22"/>
                    <a:pt x="6" y="29"/>
                  </a:cubicBezTo>
                  <a:cubicBezTo>
                    <a:pt x="0" y="17"/>
                    <a:pt x="0" y="18"/>
                    <a:pt x="2" y="4"/>
                  </a:cubicBezTo>
                  <a:cubicBezTo>
                    <a:pt x="9" y="0"/>
                    <a:pt x="9" y="0"/>
                    <a:pt x="9" y="0"/>
                  </a:cubicBezTo>
                  <a:cubicBezTo>
                    <a:pt x="11" y="5"/>
                    <a:pt x="10" y="6"/>
                    <a:pt x="11" y="9"/>
                  </a:cubicBezTo>
                  <a:close/>
                </a:path>
              </a:pathLst>
            </a:custGeom>
            <a:solidFill>
              <a:srgbClr val="E8A4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03" name="Freeform 146">
              <a:extLst>
                <a:ext uri="{FF2B5EF4-FFF2-40B4-BE49-F238E27FC236}">
                  <a16:creationId xmlns:a16="http://schemas.microsoft.com/office/drawing/2014/main" id="{0341A701-ED12-4163-B713-6EF0AA53FD75}"/>
                </a:ext>
              </a:extLst>
            </p:cNvPr>
            <p:cNvSpPr>
              <a:spLocks/>
            </p:cNvSpPr>
            <p:nvPr/>
          </p:nvSpPr>
          <p:spPr bwMode="auto">
            <a:xfrm>
              <a:off x="2153169" y="1185822"/>
              <a:ext cx="124396" cy="264623"/>
            </a:xfrm>
            <a:custGeom>
              <a:avLst/>
              <a:gdLst>
                <a:gd name="T0" fmla="*/ 11 w 32"/>
                <a:gd name="T1" fmla="*/ 1 h 68"/>
                <a:gd name="T2" fmla="*/ 1 w 32"/>
                <a:gd name="T3" fmla="*/ 62 h 68"/>
                <a:gd name="T4" fmla="*/ 14 w 32"/>
                <a:gd name="T5" fmla="*/ 61 h 68"/>
                <a:gd name="T6" fmla="*/ 31 w 32"/>
                <a:gd name="T7" fmla="*/ 0 h 68"/>
                <a:gd name="T8" fmla="*/ 11 w 32"/>
                <a:gd name="T9" fmla="*/ 1 h 68"/>
              </a:gdLst>
              <a:ahLst/>
              <a:cxnLst>
                <a:cxn ang="0">
                  <a:pos x="T0" y="T1"/>
                </a:cxn>
                <a:cxn ang="0">
                  <a:pos x="T2" y="T3"/>
                </a:cxn>
                <a:cxn ang="0">
                  <a:pos x="T4" y="T5"/>
                </a:cxn>
                <a:cxn ang="0">
                  <a:pos x="T6" y="T7"/>
                </a:cxn>
                <a:cxn ang="0">
                  <a:pos x="T8" y="T9"/>
                </a:cxn>
              </a:cxnLst>
              <a:rect l="0" t="0" r="r" b="b"/>
              <a:pathLst>
                <a:path w="32" h="68">
                  <a:moveTo>
                    <a:pt x="11" y="1"/>
                  </a:moveTo>
                  <a:cubicBezTo>
                    <a:pt x="6" y="14"/>
                    <a:pt x="2" y="53"/>
                    <a:pt x="1" y="62"/>
                  </a:cubicBezTo>
                  <a:cubicBezTo>
                    <a:pt x="0" y="68"/>
                    <a:pt x="12" y="66"/>
                    <a:pt x="14" y="61"/>
                  </a:cubicBezTo>
                  <a:cubicBezTo>
                    <a:pt x="22" y="43"/>
                    <a:pt x="32" y="2"/>
                    <a:pt x="31" y="0"/>
                  </a:cubicBezTo>
                  <a:lnTo>
                    <a:pt x="11" y="1"/>
                  </a:lnTo>
                  <a:close/>
                </a:path>
              </a:pathLst>
            </a:custGeom>
            <a:solidFill>
              <a:srgbClr val="475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04" name="Freeform 147">
              <a:extLst>
                <a:ext uri="{FF2B5EF4-FFF2-40B4-BE49-F238E27FC236}">
                  <a16:creationId xmlns:a16="http://schemas.microsoft.com/office/drawing/2014/main" id="{91B36CC5-5052-4994-85B1-5F67604F23E4}"/>
                </a:ext>
              </a:extLst>
            </p:cNvPr>
            <p:cNvSpPr>
              <a:spLocks/>
            </p:cNvSpPr>
            <p:nvPr/>
          </p:nvSpPr>
          <p:spPr bwMode="auto">
            <a:xfrm>
              <a:off x="2273042" y="842039"/>
              <a:ext cx="237483" cy="671735"/>
            </a:xfrm>
            <a:custGeom>
              <a:avLst/>
              <a:gdLst>
                <a:gd name="T0" fmla="*/ 37 w 61"/>
                <a:gd name="T1" fmla="*/ 14 h 173"/>
                <a:gd name="T2" fmla="*/ 0 w 61"/>
                <a:gd name="T3" fmla="*/ 28 h 173"/>
                <a:gd name="T4" fmla="*/ 7 w 61"/>
                <a:gd name="T5" fmla="*/ 110 h 173"/>
                <a:gd name="T6" fmla="*/ 1 w 61"/>
                <a:gd name="T7" fmla="*/ 173 h 173"/>
                <a:gd name="T8" fmla="*/ 23 w 61"/>
                <a:gd name="T9" fmla="*/ 167 h 173"/>
                <a:gd name="T10" fmla="*/ 28 w 61"/>
                <a:gd name="T11" fmla="*/ 115 h 173"/>
                <a:gd name="T12" fmla="*/ 33 w 61"/>
                <a:gd name="T13" fmla="*/ 161 h 173"/>
                <a:gd name="T14" fmla="*/ 51 w 61"/>
                <a:gd name="T15" fmla="*/ 150 h 173"/>
                <a:gd name="T16" fmla="*/ 42 w 61"/>
                <a:gd name="T17" fmla="*/ 82 h 173"/>
                <a:gd name="T18" fmla="*/ 45 w 61"/>
                <a:gd name="T19" fmla="*/ 4 h 173"/>
                <a:gd name="T20" fmla="*/ 37 w 61"/>
                <a:gd name="T21" fmla="*/ 14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173">
                  <a:moveTo>
                    <a:pt x="37" y="14"/>
                  </a:moveTo>
                  <a:cubicBezTo>
                    <a:pt x="30" y="25"/>
                    <a:pt x="17" y="29"/>
                    <a:pt x="0" y="28"/>
                  </a:cubicBezTo>
                  <a:cubicBezTo>
                    <a:pt x="11" y="46"/>
                    <a:pt x="11" y="83"/>
                    <a:pt x="7" y="110"/>
                  </a:cubicBezTo>
                  <a:cubicBezTo>
                    <a:pt x="5" y="129"/>
                    <a:pt x="0" y="156"/>
                    <a:pt x="1" y="173"/>
                  </a:cubicBezTo>
                  <a:cubicBezTo>
                    <a:pt x="11" y="171"/>
                    <a:pt x="13" y="171"/>
                    <a:pt x="23" y="167"/>
                  </a:cubicBezTo>
                  <a:cubicBezTo>
                    <a:pt x="28" y="142"/>
                    <a:pt x="29" y="139"/>
                    <a:pt x="28" y="115"/>
                  </a:cubicBezTo>
                  <a:cubicBezTo>
                    <a:pt x="33" y="136"/>
                    <a:pt x="32" y="141"/>
                    <a:pt x="33" y="161"/>
                  </a:cubicBezTo>
                  <a:cubicBezTo>
                    <a:pt x="42" y="158"/>
                    <a:pt x="43" y="156"/>
                    <a:pt x="51" y="150"/>
                  </a:cubicBezTo>
                  <a:cubicBezTo>
                    <a:pt x="53" y="120"/>
                    <a:pt x="40" y="101"/>
                    <a:pt x="42" y="82"/>
                  </a:cubicBezTo>
                  <a:cubicBezTo>
                    <a:pt x="45" y="57"/>
                    <a:pt x="61" y="17"/>
                    <a:pt x="45" y="4"/>
                  </a:cubicBezTo>
                  <a:cubicBezTo>
                    <a:pt x="40" y="0"/>
                    <a:pt x="38" y="12"/>
                    <a:pt x="37" y="14"/>
                  </a:cubicBezTo>
                  <a:close/>
                </a:path>
              </a:pathLst>
            </a:custGeom>
            <a:solidFill>
              <a:srgbClr val="545F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05" name="Freeform 148">
              <a:extLst>
                <a:ext uri="{FF2B5EF4-FFF2-40B4-BE49-F238E27FC236}">
                  <a16:creationId xmlns:a16="http://schemas.microsoft.com/office/drawing/2014/main" id="{47A37FA5-2A4C-42D4-A732-CD1352609BC5}"/>
                </a:ext>
              </a:extLst>
            </p:cNvPr>
            <p:cNvSpPr>
              <a:spLocks/>
            </p:cNvSpPr>
            <p:nvPr/>
          </p:nvSpPr>
          <p:spPr bwMode="auto">
            <a:xfrm>
              <a:off x="2135075" y="939293"/>
              <a:ext cx="92732" cy="504367"/>
            </a:xfrm>
            <a:custGeom>
              <a:avLst/>
              <a:gdLst>
                <a:gd name="T0" fmla="*/ 12 w 24"/>
                <a:gd name="T1" fmla="*/ 2 h 130"/>
                <a:gd name="T2" fmla="*/ 15 w 24"/>
                <a:gd name="T3" fmla="*/ 63 h 130"/>
                <a:gd name="T4" fmla="*/ 16 w 24"/>
                <a:gd name="T5" fmla="*/ 66 h 130"/>
                <a:gd name="T6" fmla="*/ 6 w 24"/>
                <a:gd name="T7" fmla="*/ 126 h 130"/>
                <a:gd name="T8" fmla="*/ 11 w 24"/>
                <a:gd name="T9" fmla="*/ 129 h 130"/>
                <a:gd name="T10" fmla="*/ 22 w 24"/>
                <a:gd name="T11" fmla="*/ 75 h 130"/>
                <a:gd name="T12" fmla="*/ 24 w 24"/>
                <a:gd name="T13" fmla="*/ 60 h 130"/>
                <a:gd name="T14" fmla="*/ 18 w 24"/>
                <a:gd name="T15" fmla="*/ 0 h 130"/>
                <a:gd name="T16" fmla="*/ 12 w 24"/>
                <a:gd name="T17" fmla="*/ 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30">
                  <a:moveTo>
                    <a:pt x="12" y="2"/>
                  </a:moveTo>
                  <a:cubicBezTo>
                    <a:pt x="0" y="10"/>
                    <a:pt x="12" y="39"/>
                    <a:pt x="15" y="63"/>
                  </a:cubicBezTo>
                  <a:cubicBezTo>
                    <a:pt x="15" y="64"/>
                    <a:pt x="15" y="65"/>
                    <a:pt x="16" y="66"/>
                  </a:cubicBezTo>
                  <a:cubicBezTo>
                    <a:pt x="11" y="79"/>
                    <a:pt x="7" y="117"/>
                    <a:pt x="6" y="126"/>
                  </a:cubicBezTo>
                  <a:cubicBezTo>
                    <a:pt x="6" y="128"/>
                    <a:pt x="8" y="130"/>
                    <a:pt x="11" y="129"/>
                  </a:cubicBezTo>
                  <a:cubicBezTo>
                    <a:pt x="14" y="111"/>
                    <a:pt x="17" y="92"/>
                    <a:pt x="22" y="75"/>
                  </a:cubicBezTo>
                  <a:cubicBezTo>
                    <a:pt x="24" y="67"/>
                    <a:pt x="24" y="62"/>
                    <a:pt x="24" y="60"/>
                  </a:cubicBezTo>
                  <a:cubicBezTo>
                    <a:pt x="19" y="41"/>
                    <a:pt x="17" y="19"/>
                    <a:pt x="18" y="0"/>
                  </a:cubicBezTo>
                  <a:cubicBezTo>
                    <a:pt x="16" y="0"/>
                    <a:pt x="14" y="1"/>
                    <a:pt x="12" y="2"/>
                  </a:cubicBezTo>
                  <a:close/>
                </a:path>
              </a:pathLst>
            </a:custGeom>
            <a:solidFill>
              <a:srgbClr val="3A4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grpSp>
      <p:grpSp>
        <p:nvGrpSpPr>
          <p:cNvPr id="3" name="Group 205">
            <a:extLst>
              <a:ext uri="{FF2B5EF4-FFF2-40B4-BE49-F238E27FC236}">
                <a16:creationId xmlns:a16="http://schemas.microsoft.com/office/drawing/2014/main" id="{EC191426-401A-46BE-AD7A-96FCDA71C23E}"/>
              </a:ext>
            </a:extLst>
          </p:cNvPr>
          <p:cNvGrpSpPr/>
          <p:nvPr/>
        </p:nvGrpSpPr>
        <p:grpSpPr>
          <a:xfrm>
            <a:off x="6946030" y="1318879"/>
            <a:ext cx="556997" cy="1445783"/>
            <a:chOff x="6303449" y="1559007"/>
            <a:chExt cx="626499" cy="1626187"/>
          </a:xfrm>
        </p:grpSpPr>
        <p:sp>
          <p:nvSpPr>
            <p:cNvPr id="207" name="Freeform 69">
              <a:extLst>
                <a:ext uri="{FF2B5EF4-FFF2-40B4-BE49-F238E27FC236}">
                  <a16:creationId xmlns:a16="http://schemas.microsoft.com/office/drawing/2014/main" id="{11FBC029-CED5-4572-9F60-9EEC42F9BED9}"/>
                </a:ext>
              </a:extLst>
            </p:cNvPr>
            <p:cNvSpPr>
              <a:spLocks/>
            </p:cNvSpPr>
            <p:nvPr/>
          </p:nvSpPr>
          <p:spPr bwMode="auto">
            <a:xfrm>
              <a:off x="6821385" y="2262407"/>
              <a:ext cx="58805" cy="135704"/>
            </a:xfrm>
            <a:custGeom>
              <a:avLst/>
              <a:gdLst>
                <a:gd name="T0" fmla="*/ 9 w 15"/>
                <a:gd name="T1" fmla="*/ 0 h 35"/>
                <a:gd name="T2" fmla="*/ 7 w 15"/>
                <a:gd name="T3" fmla="*/ 35 h 35"/>
                <a:gd name="T4" fmla="*/ 1 w 15"/>
                <a:gd name="T5" fmla="*/ 35 h 35"/>
                <a:gd name="T6" fmla="*/ 1 w 15"/>
                <a:gd name="T7" fmla="*/ 10 h 35"/>
                <a:gd name="T8" fmla="*/ 0 w 15"/>
                <a:gd name="T9" fmla="*/ 1 h 35"/>
                <a:gd name="T10" fmla="*/ 9 w 15"/>
                <a:gd name="T11" fmla="*/ 0 h 35"/>
              </a:gdLst>
              <a:ahLst/>
              <a:cxnLst>
                <a:cxn ang="0">
                  <a:pos x="T0" y="T1"/>
                </a:cxn>
                <a:cxn ang="0">
                  <a:pos x="T2" y="T3"/>
                </a:cxn>
                <a:cxn ang="0">
                  <a:pos x="T4" y="T5"/>
                </a:cxn>
                <a:cxn ang="0">
                  <a:pos x="T6" y="T7"/>
                </a:cxn>
                <a:cxn ang="0">
                  <a:pos x="T8" y="T9"/>
                </a:cxn>
                <a:cxn ang="0">
                  <a:pos x="T10" y="T11"/>
                </a:cxn>
              </a:cxnLst>
              <a:rect l="0" t="0" r="r" b="b"/>
              <a:pathLst>
                <a:path w="15" h="35">
                  <a:moveTo>
                    <a:pt x="9" y="0"/>
                  </a:moveTo>
                  <a:cubicBezTo>
                    <a:pt x="15" y="15"/>
                    <a:pt x="12" y="19"/>
                    <a:pt x="7" y="35"/>
                  </a:cubicBezTo>
                  <a:cubicBezTo>
                    <a:pt x="1" y="35"/>
                    <a:pt x="1" y="35"/>
                    <a:pt x="1" y="35"/>
                  </a:cubicBezTo>
                  <a:cubicBezTo>
                    <a:pt x="1" y="10"/>
                    <a:pt x="1" y="10"/>
                    <a:pt x="1" y="10"/>
                  </a:cubicBezTo>
                  <a:cubicBezTo>
                    <a:pt x="0" y="1"/>
                    <a:pt x="0" y="1"/>
                    <a:pt x="0" y="1"/>
                  </a:cubicBezTo>
                  <a:lnTo>
                    <a:pt x="9" y="0"/>
                  </a:lnTo>
                  <a:close/>
                </a:path>
              </a:pathLst>
            </a:custGeom>
            <a:solidFill>
              <a:srgbClr val="DB96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08" name="Freeform 70">
              <a:extLst>
                <a:ext uri="{FF2B5EF4-FFF2-40B4-BE49-F238E27FC236}">
                  <a16:creationId xmlns:a16="http://schemas.microsoft.com/office/drawing/2014/main" id="{655ACCB5-6BD2-441C-9D24-1906D6383CCC}"/>
                </a:ext>
              </a:extLst>
            </p:cNvPr>
            <p:cNvSpPr>
              <a:spLocks/>
            </p:cNvSpPr>
            <p:nvPr/>
          </p:nvSpPr>
          <p:spPr bwMode="auto">
            <a:xfrm>
              <a:off x="6776150" y="2963544"/>
              <a:ext cx="140227" cy="149274"/>
            </a:xfrm>
            <a:custGeom>
              <a:avLst/>
              <a:gdLst>
                <a:gd name="T0" fmla="*/ 8 w 36"/>
                <a:gd name="T1" fmla="*/ 22 h 38"/>
                <a:gd name="T2" fmla="*/ 15 w 36"/>
                <a:gd name="T3" fmla="*/ 26 h 38"/>
                <a:gd name="T4" fmla="*/ 15 w 36"/>
                <a:gd name="T5" fmla="*/ 29 h 38"/>
                <a:gd name="T6" fmla="*/ 27 w 36"/>
                <a:gd name="T7" fmla="*/ 37 h 38"/>
                <a:gd name="T8" fmla="*/ 35 w 36"/>
                <a:gd name="T9" fmla="*/ 29 h 38"/>
                <a:gd name="T10" fmla="*/ 34 w 36"/>
                <a:gd name="T11" fmla="*/ 14 h 38"/>
                <a:gd name="T12" fmla="*/ 20 w 36"/>
                <a:gd name="T13" fmla="*/ 7 h 38"/>
                <a:gd name="T14" fmla="*/ 5 w 36"/>
                <a:gd name="T15" fmla="*/ 1 h 38"/>
                <a:gd name="T16" fmla="*/ 0 w 36"/>
                <a:gd name="T17" fmla="*/ 5 h 38"/>
                <a:gd name="T18" fmla="*/ 8 w 36"/>
                <a:gd name="T19" fmla="*/ 2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8">
                  <a:moveTo>
                    <a:pt x="8" y="22"/>
                  </a:moveTo>
                  <a:cubicBezTo>
                    <a:pt x="9" y="23"/>
                    <a:pt x="11" y="24"/>
                    <a:pt x="15" y="26"/>
                  </a:cubicBezTo>
                  <a:cubicBezTo>
                    <a:pt x="15" y="29"/>
                    <a:pt x="15" y="29"/>
                    <a:pt x="15" y="29"/>
                  </a:cubicBezTo>
                  <a:cubicBezTo>
                    <a:pt x="18" y="35"/>
                    <a:pt x="22" y="38"/>
                    <a:pt x="27" y="37"/>
                  </a:cubicBezTo>
                  <a:cubicBezTo>
                    <a:pt x="33" y="35"/>
                    <a:pt x="35" y="33"/>
                    <a:pt x="35" y="29"/>
                  </a:cubicBezTo>
                  <a:cubicBezTo>
                    <a:pt x="36" y="21"/>
                    <a:pt x="36" y="19"/>
                    <a:pt x="34" y="14"/>
                  </a:cubicBezTo>
                  <a:cubicBezTo>
                    <a:pt x="28" y="9"/>
                    <a:pt x="25" y="9"/>
                    <a:pt x="20" y="7"/>
                  </a:cubicBezTo>
                  <a:cubicBezTo>
                    <a:pt x="16" y="6"/>
                    <a:pt x="11" y="3"/>
                    <a:pt x="5" y="1"/>
                  </a:cubicBezTo>
                  <a:cubicBezTo>
                    <a:pt x="2" y="0"/>
                    <a:pt x="0" y="3"/>
                    <a:pt x="0" y="5"/>
                  </a:cubicBezTo>
                  <a:cubicBezTo>
                    <a:pt x="0" y="10"/>
                    <a:pt x="4" y="17"/>
                    <a:pt x="8" y="22"/>
                  </a:cubicBezTo>
                  <a:close/>
                </a:path>
              </a:pathLst>
            </a:custGeom>
            <a:solidFill>
              <a:srgbClr val="1112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09" name="Freeform 71">
              <a:extLst>
                <a:ext uri="{FF2B5EF4-FFF2-40B4-BE49-F238E27FC236}">
                  <a16:creationId xmlns:a16="http://schemas.microsoft.com/office/drawing/2014/main" id="{66AD16FF-C12E-4DF7-86E8-018B903E38EA}"/>
                </a:ext>
              </a:extLst>
            </p:cNvPr>
            <p:cNvSpPr>
              <a:spLocks/>
            </p:cNvSpPr>
            <p:nvPr/>
          </p:nvSpPr>
          <p:spPr bwMode="auto">
            <a:xfrm>
              <a:off x="6776150" y="2972591"/>
              <a:ext cx="140227" cy="140227"/>
            </a:xfrm>
            <a:custGeom>
              <a:avLst/>
              <a:gdLst>
                <a:gd name="T0" fmla="*/ 8 w 36"/>
                <a:gd name="T1" fmla="*/ 20 h 36"/>
                <a:gd name="T2" fmla="*/ 15 w 36"/>
                <a:gd name="T3" fmla="*/ 24 h 36"/>
                <a:gd name="T4" fmla="*/ 15 w 36"/>
                <a:gd name="T5" fmla="*/ 27 h 36"/>
                <a:gd name="T6" fmla="*/ 27 w 36"/>
                <a:gd name="T7" fmla="*/ 35 h 36"/>
                <a:gd name="T8" fmla="*/ 35 w 36"/>
                <a:gd name="T9" fmla="*/ 27 h 36"/>
                <a:gd name="T10" fmla="*/ 36 w 36"/>
                <a:gd name="T11" fmla="*/ 18 h 36"/>
                <a:gd name="T12" fmla="*/ 12 w 36"/>
                <a:gd name="T13" fmla="*/ 14 h 36"/>
                <a:gd name="T14" fmla="*/ 2 w 36"/>
                <a:gd name="T15" fmla="*/ 0 h 36"/>
                <a:gd name="T16" fmla="*/ 0 w 36"/>
                <a:gd name="T17" fmla="*/ 3 h 36"/>
                <a:gd name="T18" fmla="*/ 8 w 36"/>
                <a:gd name="T19"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8" y="20"/>
                  </a:moveTo>
                  <a:cubicBezTo>
                    <a:pt x="9" y="21"/>
                    <a:pt x="11" y="22"/>
                    <a:pt x="15" y="24"/>
                  </a:cubicBezTo>
                  <a:cubicBezTo>
                    <a:pt x="15" y="27"/>
                    <a:pt x="15" y="27"/>
                    <a:pt x="15" y="27"/>
                  </a:cubicBezTo>
                  <a:cubicBezTo>
                    <a:pt x="18" y="33"/>
                    <a:pt x="22" y="36"/>
                    <a:pt x="27" y="35"/>
                  </a:cubicBezTo>
                  <a:cubicBezTo>
                    <a:pt x="33" y="33"/>
                    <a:pt x="35" y="31"/>
                    <a:pt x="35" y="27"/>
                  </a:cubicBezTo>
                  <a:cubicBezTo>
                    <a:pt x="36" y="23"/>
                    <a:pt x="36" y="20"/>
                    <a:pt x="36" y="18"/>
                  </a:cubicBezTo>
                  <a:cubicBezTo>
                    <a:pt x="27" y="22"/>
                    <a:pt x="20" y="22"/>
                    <a:pt x="12" y="14"/>
                  </a:cubicBezTo>
                  <a:cubicBezTo>
                    <a:pt x="9" y="11"/>
                    <a:pt x="2" y="5"/>
                    <a:pt x="2" y="0"/>
                  </a:cubicBezTo>
                  <a:cubicBezTo>
                    <a:pt x="0" y="1"/>
                    <a:pt x="0" y="2"/>
                    <a:pt x="0" y="3"/>
                  </a:cubicBezTo>
                  <a:cubicBezTo>
                    <a:pt x="0" y="8"/>
                    <a:pt x="4" y="15"/>
                    <a:pt x="8" y="2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10" name="Freeform 72">
              <a:extLst>
                <a:ext uri="{FF2B5EF4-FFF2-40B4-BE49-F238E27FC236}">
                  <a16:creationId xmlns:a16="http://schemas.microsoft.com/office/drawing/2014/main" id="{2B38A286-887F-46C4-9397-61C45D728B6D}"/>
                </a:ext>
              </a:extLst>
            </p:cNvPr>
            <p:cNvSpPr>
              <a:spLocks/>
            </p:cNvSpPr>
            <p:nvPr/>
          </p:nvSpPr>
          <p:spPr bwMode="auto">
            <a:xfrm>
              <a:off x="6559024" y="3065321"/>
              <a:ext cx="201295" cy="119873"/>
            </a:xfrm>
            <a:custGeom>
              <a:avLst/>
              <a:gdLst>
                <a:gd name="T0" fmla="*/ 45 w 52"/>
                <a:gd name="T1" fmla="*/ 9 h 31"/>
                <a:gd name="T2" fmla="*/ 32 w 52"/>
                <a:gd name="T3" fmla="*/ 3 h 31"/>
                <a:gd name="T4" fmla="*/ 8 w 52"/>
                <a:gd name="T5" fmla="*/ 0 h 31"/>
                <a:gd name="T6" fmla="*/ 4 w 52"/>
                <a:gd name="T7" fmla="*/ 0 h 31"/>
                <a:gd name="T8" fmla="*/ 3 w 52"/>
                <a:gd name="T9" fmla="*/ 9 h 31"/>
                <a:gd name="T10" fmla="*/ 12 w 52"/>
                <a:gd name="T11" fmla="*/ 16 h 31"/>
                <a:gd name="T12" fmla="*/ 23 w 52"/>
                <a:gd name="T13" fmla="*/ 22 h 31"/>
                <a:gd name="T14" fmla="*/ 31 w 52"/>
                <a:gd name="T15" fmla="*/ 25 h 31"/>
                <a:gd name="T16" fmla="*/ 31 w 52"/>
                <a:gd name="T17" fmla="*/ 27 h 31"/>
                <a:gd name="T18" fmla="*/ 38 w 52"/>
                <a:gd name="T19" fmla="*/ 30 h 31"/>
                <a:gd name="T20" fmla="*/ 50 w 52"/>
                <a:gd name="T21" fmla="*/ 25 h 31"/>
                <a:gd name="T22" fmla="*/ 50 w 52"/>
                <a:gd name="T23" fmla="*/ 10 h 31"/>
                <a:gd name="T24" fmla="*/ 45 w 52"/>
                <a:gd name="T25"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31">
                  <a:moveTo>
                    <a:pt x="45" y="9"/>
                  </a:moveTo>
                  <a:cubicBezTo>
                    <a:pt x="43" y="9"/>
                    <a:pt x="38" y="1"/>
                    <a:pt x="32" y="3"/>
                  </a:cubicBezTo>
                  <a:cubicBezTo>
                    <a:pt x="24" y="5"/>
                    <a:pt x="15" y="0"/>
                    <a:pt x="8" y="0"/>
                  </a:cubicBezTo>
                  <a:cubicBezTo>
                    <a:pt x="6" y="0"/>
                    <a:pt x="5" y="0"/>
                    <a:pt x="4" y="0"/>
                  </a:cubicBezTo>
                  <a:cubicBezTo>
                    <a:pt x="1" y="3"/>
                    <a:pt x="0" y="5"/>
                    <a:pt x="3" y="9"/>
                  </a:cubicBezTo>
                  <a:cubicBezTo>
                    <a:pt x="5" y="11"/>
                    <a:pt x="9" y="14"/>
                    <a:pt x="12" y="16"/>
                  </a:cubicBezTo>
                  <a:cubicBezTo>
                    <a:pt x="16" y="19"/>
                    <a:pt x="19" y="21"/>
                    <a:pt x="23" y="22"/>
                  </a:cubicBezTo>
                  <a:cubicBezTo>
                    <a:pt x="26" y="24"/>
                    <a:pt x="28" y="24"/>
                    <a:pt x="31" y="25"/>
                  </a:cubicBezTo>
                  <a:cubicBezTo>
                    <a:pt x="31" y="27"/>
                    <a:pt x="31" y="27"/>
                    <a:pt x="31" y="27"/>
                  </a:cubicBezTo>
                  <a:cubicBezTo>
                    <a:pt x="34" y="29"/>
                    <a:pt x="36" y="30"/>
                    <a:pt x="38" y="30"/>
                  </a:cubicBezTo>
                  <a:cubicBezTo>
                    <a:pt x="42" y="31"/>
                    <a:pt x="47" y="28"/>
                    <a:pt x="50" y="25"/>
                  </a:cubicBezTo>
                  <a:cubicBezTo>
                    <a:pt x="50" y="20"/>
                    <a:pt x="52" y="16"/>
                    <a:pt x="50" y="10"/>
                  </a:cubicBezTo>
                  <a:lnTo>
                    <a:pt x="45" y="9"/>
                  </a:lnTo>
                  <a:close/>
                </a:path>
              </a:pathLst>
            </a:custGeom>
            <a:solidFill>
              <a:srgbClr val="1112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11" name="Freeform 73">
              <a:extLst>
                <a:ext uri="{FF2B5EF4-FFF2-40B4-BE49-F238E27FC236}">
                  <a16:creationId xmlns:a16="http://schemas.microsoft.com/office/drawing/2014/main" id="{DBDFD4D8-B52A-4205-97D0-658E44E96E55}"/>
                </a:ext>
              </a:extLst>
            </p:cNvPr>
            <p:cNvSpPr>
              <a:spLocks/>
            </p:cNvSpPr>
            <p:nvPr/>
          </p:nvSpPr>
          <p:spPr bwMode="auto">
            <a:xfrm>
              <a:off x="6563547" y="3072107"/>
              <a:ext cx="192248" cy="113087"/>
            </a:xfrm>
            <a:custGeom>
              <a:avLst/>
              <a:gdLst>
                <a:gd name="T0" fmla="*/ 1 w 50"/>
                <a:gd name="T1" fmla="*/ 0 h 29"/>
                <a:gd name="T2" fmla="*/ 2 w 50"/>
                <a:gd name="T3" fmla="*/ 7 h 29"/>
                <a:gd name="T4" fmla="*/ 11 w 50"/>
                <a:gd name="T5" fmla="*/ 14 h 29"/>
                <a:gd name="T6" fmla="*/ 22 w 50"/>
                <a:gd name="T7" fmla="*/ 20 h 29"/>
                <a:gd name="T8" fmla="*/ 30 w 50"/>
                <a:gd name="T9" fmla="*/ 23 h 29"/>
                <a:gd name="T10" fmla="*/ 30 w 50"/>
                <a:gd name="T11" fmla="*/ 25 h 29"/>
                <a:gd name="T12" fmla="*/ 37 w 50"/>
                <a:gd name="T13" fmla="*/ 28 h 29"/>
                <a:gd name="T14" fmla="*/ 49 w 50"/>
                <a:gd name="T15" fmla="*/ 23 h 29"/>
                <a:gd name="T16" fmla="*/ 50 w 50"/>
                <a:gd name="T17" fmla="*/ 12 h 29"/>
                <a:gd name="T18" fmla="*/ 32 w 50"/>
                <a:gd name="T19" fmla="*/ 14 h 29"/>
                <a:gd name="T20" fmla="*/ 9 w 50"/>
                <a:gd name="T21" fmla="*/ 6 h 29"/>
                <a:gd name="T22" fmla="*/ 1 w 50"/>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29">
                  <a:moveTo>
                    <a:pt x="1" y="0"/>
                  </a:moveTo>
                  <a:cubicBezTo>
                    <a:pt x="0" y="2"/>
                    <a:pt x="0" y="4"/>
                    <a:pt x="2" y="7"/>
                  </a:cubicBezTo>
                  <a:cubicBezTo>
                    <a:pt x="4" y="9"/>
                    <a:pt x="8" y="12"/>
                    <a:pt x="11" y="14"/>
                  </a:cubicBezTo>
                  <a:cubicBezTo>
                    <a:pt x="15" y="17"/>
                    <a:pt x="18" y="19"/>
                    <a:pt x="22" y="20"/>
                  </a:cubicBezTo>
                  <a:cubicBezTo>
                    <a:pt x="25" y="22"/>
                    <a:pt x="27" y="22"/>
                    <a:pt x="30" y="23"/>
                  </a:cubicBezTo>
                  <a:cubicBezTo>
                    <a:pt x="30" y="25"/>
                    <a:pt x="30" y="25"/>
                    <a:pt x="30" y="25"/>
                  </a:cubicBezTo>
                  <a:cubicBezTo>
                    <a:pt x="33" y="27"/>
                    <a:pt x="35" y="28"/>
                    <a:pt x="37" y="28"/>
                  </a:cubicBezTo>
                  <a:cubicBezTo>
                    <a:pt x="41" y="29"/>
                    <a:pt x="46" y="26"/>
                    <a:pt x="49" y="23"/>
                  </a:cubicBezTo>
                  <a:cubicBezTo>
                    <a:pt x="49" y="19"/>
                    <a:pt x="50" y="16"/>
                    <a:pt x="50" y="12"/>
                  </a:cubicBezTo>
                  <a:cubicBezTo>
                    <a:pt x="41" y="19"/>
                    <a:pt x="36" y="14"/>
                    <a:pt x="32" y="14"/>
                  </a:cubicBezTo>
                  <a:cubicBezTo>
                    <a:pt x="27" y="14"/>
                    <a:pt x="20" y="14"/>
                    <a:pt x="9" y="6"/>
                  </a:cubicBezTo>
                  <a:cubicBezTo>
                    <a:pt x="7" y="5"/>
                    <a:pt x="4" y="3"/>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12" name="Freeform 74">
              <a:extLst>
                <a:ext uri="{FF2B5EF4-FFF2-40B4-BE49-F238E27FC236}">
                  <a16:creationId xmlns:a16="http://schemas.microsoft.com/office/drawing/2014/main" id="{3DDE8A74-60A9-49F2-938C-1B6B4C1E9F74}"/>
                </a:ext>
              </a:extLst>
            </p:cNvPr>
            <p:cNvSpPr>
              <a:spLocks/>
            </p:cNvSpPr>
            <p:nvPr/>
          </p:nvSpPr>
          <p:spPr bwMode="auto">
            <a:xfrm>
              <a:off x="6570333" y="3065321"/>
              <a:ext cx="92732" cy="42974"/>
            </a:xfrm>
            <a:custGeom>
              <a:avLst/>
              <a:gdLst>
                <a:gd name="T0" fmla="*/ 24 w 24"/>
                <a:gd name="T1" fmla="*/ 11 h 11"/>
                <a:gd name="T2" fmla="*/ 23 w 24"/>
                <a:gd name="T3" fmla="*/ 4 h 11"/>
                <a:gd name="T4" fmla="*/ 9 w 24"/>
                <a:gd name="T5" fmla="*/ 1 h 11"/>
                <a:gd name="T6" fmla="*/ 2 w 24"/>
                <a:gd name="T7" fmla="*/ 3 h 11"/>
                <a:gd name="T8" fmla="*/ 24 w 24"/>
                <a:gd name="T9" fmla="*/ 11 h 11"/>
              </a:gdLst>
              <a:ahLst/>
              <a:cxnLst>
                <a:cxn ang="0">
                  <a:pos x="T0" y="T1"/>
                </a:cxn>
                <a:cxn ang="0">
                  <a:pos x="T2" y="T3"/>
                </a:cxn>
                <a:cxn ang="0">
                  <a:pos x="T4" y="T5"/>
                </a:cxn>
                <a:cxn ang="0">
                  <a:pos x="T6" y="T7"/>
                </a:cxn>
                <a:cxn ang="0">
                  <a:pos x="T8" y="T9"/>
                </a:cxn>
              </a:cxnLst>
              <a:rect l="0" t="0" r="r" b="b"/>
              <a:pathLst>
                <a:path w="24" h="11">
                  <a:moveTo>
                    <a:pt x="24" y="11"/>
                  </a:moveTo>
                  <a:cubicBezTo>
                    <a:pt x="22" y="8"/>
                    <a:pt x="22" y="5"/>
                    <a:pt x="23" y="4"/>
                  </a:cubicBezTo>
                  <a:cubicBezTo>
                    <a:pt x="9" y="1"/>
                    <a:pt x="9" y="1"/>
                    <a:pt x="9" y="1"/>
                  </a:cubicBezTo>
                  <a:cubicBezTo>
                    <a:pt x="2" y="0"/>
                    <a:pt x="0" y="1"/>
                    <a:pt x="2" y="3"/>
                  </a:cubicBezTo>
                  <a:cubicBezTo>
                    <a:pt x="8" y="8"/>
                    <a:pt x="16" y="10"/>
                    <a:pt x="24" y="11"/>
                  </a:cubicBezTo>
                  <a:close/>
                </a:path>
              </a:pathLst>
            </a:custGeom>
            <a:solidFill>
              <a:srgbClr val="2023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13" name="Freeform 75">
              <a:extLst>
                <a:ext uri="{FF2B5EF4-FFF2-40B4-BE49-F238E27FC236}">
                  <a16:creationId xmlns:a16="http://schemas.microsoft.com/office/drawing/2014/main" id="{67D351A9-60B9-4E7F-B8C8-4CCA0BFECFB1}"/>
                </a:ext>
              </a:extLst>
            </p:cNvPr>
            <p:cNvSpPr>
              <a:spLocks/>
            </p:cNvSpPr>
            <p:nvPr/>
          </p:nvSpPr>
          <p:spPr bwMode="auto">
            <a:xfrm>
              <a:off x="6726392" y="2285024"/>
              <a:ext cx="192248" cy="773512"/>
            </a:xfrm>
            <a:custGeom>
              <a:avLst/>
              <a:gdLst>
                <a:gd name="T0" fmla="*/ 0 w 50"/>
                <a:gd name="T1" fmla="*/ 21 h 199"/>
                <a:gd name="T2" fmla="*/ 11 w 50"/>
                <a:gd name="T3" fmla="*/ 112 h 199"/>
                <a:gd name="T4" fmla="*/ 27 w 50"/>
                <a:gd name="T5" fmla="*/ 188 h 199"/>
                <a:gd name="T6" fmla="*/ 34 w 50"/>
                <a:gd name="T7" fmla="*/ 196 h 199"/>
                <a:gd name="T8" fmla="*/ 50 w 50"/>
                <a:gd name="T9" fmla="*/ 195 h 199"/>
                <a:gd name="T10" fmla="*/ 48 w 50"/>
                <a:gd name="T11" fmla="*/ 135 h 199"/>
                <a:gd name="T12" fmla="*/ 39 w 50"/>
                <a:gd name="T13" fmla="*/ 102 h 199"/>
                <a:gd name="T14" fmla="*/ 39 w 50"/>
                <a:gd name="T15" fmla="*/ 36 h 199"/>
                <a:gd name="T16" fmla="*/ 34 w 50"/>
                <a:gd name="T17" fmla="*/ 0 h 199"/>
                <a:gd name="T18" fmla="*/ 0 w 50"/>
                <a:gd name="T19" fmla="*/ 2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199">
                  <a:moveTo>
                    <a:pt x="0" y="21"/>
                  </a:moveTo>
                  <a:cubicBezTo>
                    <a:pt x="2" y="37"/>
                    <a:pt x="6" y="99"/>
                    <a:pt x="11" y="112"/>
                  </a:cubicBezTo>
                  <a:cubicBezTo>
                    <a:pt x="20" y="133"/>
                    <a:pt x="22" y="165"/>
                    <a:pt x="27" y="188"/>
                  </a:cubicBezTo>
                  <a:cubicBezTo>
                    <a:pt x="28" y="190"/>
                    <a:pt x="30" y="194"/>
                    <a:pt x="34" y="196"/>
                  </a:cubicBezTo>
                  <a:cubicBezTo>
                    <a:pt x="40" y="199"/>
                    <a:pt x="48" y="199"/>
                    <a:pt x="50" y="195"/>
                  </a:cubicBezTo>
                  <a:cubicBezTo>
                    <a:pt x="48" y="174"/>
                    <a:pt x="49" y="147"/>
                    <a:pt x="48" y="135"/>
                  </a:cubicBezTo>
                  <a:cubicBezTo>
                    <a:pt x="47" y="122"/>
                    <a:pt x="44" y="109"/>
                    <a:pt x="39" y="102"/>
                  </a:cubicBezTo>
                  <a:cubicBezTo>
                    <a:pt x="38" y="92"/>
                    <a:pt x="39" y="54"/>
                    <a:pt x="39" y="36"/>
                  </a:cubicBezTo>
                  <a:cubicBezTo>
                    <a:pt x="39" y="21"/>
                    <a:pt x="39" y="11"/>
                    <a:pt x="34" y="0"/>
                  </a:cubicBezTo>
                  <a:lnTo>
                    <a:pt x="0" y="21"/>
                  </a:lnTo>
                  <a:close/>
                </a:path>
              </a:pathLst>
            </a:custGeom>
            <a:solidFill>
              <a:srgbClr val="0016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14" name="Freeform 76">
              <a:extLst>
                <a:ext uri="{FF2B5EF4-FFF2-40B4-BE49-F238E27FC236}">
                  <a16:creationId xmlns:a16="http://schemas.microsoft.com/office/drawing/2014/main" id="{81BDFB18-5305-4D32-BA17-2951B1FA5D7D}"/>
                </a:ext>
              </a:extLst>
            </p:cNvPr>
            <p:cNvSpPr>
              <a:spLocks/>
            </p:cNvSpPr>
            <p:nvPr/>
          </p:nvSpPr>
          <p:spPr bwMode="auto">
            <a:xfrm>
              <a:off x="6726392" y="2312165"/>
              <a:ext cx="147013" cy="737325"/>
            </a:xfrm>
            <a:custGeom>
              <a:avLst/>
              <a:gdLst>
                <a:gd name="T0" fmla="*/ 0 w 38"/>
                <a:gd name="T1" fmla="*/ 20 h 190"/>
                <a:gd name="T2" fmla="*/ 11 w 38"/>
                <a:gd name="T3" fmla="*/ 105 h 190"/>
                <a:gd name="T4" fmla="*/ 27 w 38"/>
                <a:gd name="T5" fmla="*/ 181 h 190"/>
                <a:gd name="T6" fmla="*/ 34 w 38"/>
                <a:gd name="T7" fmla="*/ 189 h 190"/>
                <a:gd name="T8" fmla="*/ 38 w 38"/>
                <a:gd name="T9" fmla="*/ 190 h 190"/>
                <a:gd name="T10" fmla="*/ 29 w 38"/>
                <a:gd name="T11" fmla="*/ 115 h 190"/>
                <a:gd name="T12" fmla="*/ 22 w 38"/>
                <a:gd name="T13" fmla="*/ 99 h 190"/>
                <a:gd name="T14" fmla="*/ 28 w 38"/>
                <a:gd name="T15" fmla="*/ 9 h 190"/>
                <a:gd name="T16" fmla="*/ 38 w 38"/>
                <a:gd name="T17" fmla="*/ 13 h 190"/>
                <a:gd name="T18" fmla="*/ 34 w 38"/>
                <a:gd name="T19" fmla="*/ 0 h 190"/>
                <a:gd name="T20" fmla="*/ 0 w 38"/>
                <a:gd name="T21" fmla="*/ 2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190">
                  <a:moveTo>
                    <a:pt x="0" y="20"/>
                  </a:moveTo>
                  <a:cubicBezTo>
                    <a:pt x="2" y="37"/>
                    <a:pt x="9" y="91"/>
                    <a:pt x="11" y="105"/>
                  </a:cubicBezTo>
                  <a:cubicBezTo>
                    <a:pt x="16" y="129"/>
                    <a:pt x="22" y="158"/>
                    <a:pt x="27" y="181"/>
                  </a:cubicBezTo>
                  <a:cubicBezTo>
                    <a:pt x="28" y="183"/>
                    <a:pt x="30" y="187"/>
                    <a:pt x="34" y="189"/>
                  </a:cubicBezTo>
                  <a:cubicBezTo>
                    <a:pt x="35" y="189"/>
                    <a:pt x="36" y="190"/>
                    <a:pt x="38" y="190"/>
                  </a:cubicBezTo>
                  <a:cubicBezTo>
                    <a:pt x="35" y="173"/>
                    <a:pt x="33" y="133"/>
                    <a:pt x="29" y="115"/>
                  </a:cubicBezTo>
                  <a:cubicBezTo>
                    <a:pt x="27" y="106"/>
                    <a:pt x="27" y="105"/>
                    <a:pt x="22" y="99"/>
                  </a:cubicBezTo>
                  <a:cubicBezTo>
                    <a:pt x="22" y="69"/>
                    <a:pt x="21" y="39"/>
                    <a:pt x="28" y="9"/>
                  </a:cubicBezTo>
                  <a:cubicBezTo>
                    <a:pt x="38" y="13"/>
                    <a:pt x="38" y="13"/>
                    <a:pt x="38" y="13"/>
                  </a:cubicBezTo>
                  <a:cubicBezTo>
                    <a:pt x="37" y="8"/>
                    <a:pt x="36" y="4"/>
                    <a:pt x="34" y="0"/>
                  </a:cubicBezTo>
                  <a:lnTo>
                    <a:pt x="0" y="20"/>
                  </a:lnTo>
                  <a:close/>
                </a:path>
              </a:pathLst>
            </a:custGeom>
            <a:solidFill>
              <a:srgbClr val="001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15" name="Freeform 77">
              <a:extLst>
                <a:ext uri="{FF2B5EF4-FFF2-40B4-BE49-F238E27FC236}">
                  <a16:creationId xmlns:a16="http://schemas.microsoft.com/office/drawing/2014/main" id="{8C1E4E05-F5D7-47A3-84B8-9695D1CC5C9A}"/>
                </a:ext>
              </a:extLst>
            </p:cNvPr>
            <p:cNvSpPr>
              <a:spLocks/>
            </p:cNvSpPr>
            <p:nvPr/>
          </p:nvSpPr>
          <p:spPr bwMode="auto">
            <a:xfrm>
              <a:off x="6581641" y="2285024"/>
              <a:ext cx="210342" cy="861721"/>
            </a:xfrm>
            <a:custGeom>
              <a:avLst/>
              <a:gdLst>
                <a:gd name="T0" fmla="*/ 6 w 54"/>
                <a:gd name="T1" fmla="*/ 25 h 222"/>
                <a:gd name="T2" fmla="*/ 14 w 54"/>
                <a:gd name="T3" fmla="*/ 124 h 222"/>
                <a:gd name="T4" fmla="*/ 20 w 54"/>
                <a:gd name="T5" fmla="*/ 208 h 222"/>
                <a:gd name="T6" fmla="*/ 46 w 54"/>
                <a:gd name="T7" fmla="*/ 215 h 222"/>
                <a:gd name="T8" fmla="*/ 49 w 54"/>
                <a:gd name="T9" fmla="*/ 151 h 222"/>
                <a:gd name="T10" fmla="*/ 44 w 54"/>
                <a:gd name="T11" fmla="*/ 127 h 222"/>
                <a:gd name="T12" fmla="*/ 46 w 54"/>
                <a:gd name="T13" fmla="*/ 59 h 222"/>
                <a:gd name="T14" fmla="*/ 46 w 54"/>
                <a:gd name="T15" fmla="*/ 0 h 222"/>
                <a:gd name="T16" fmla="*/ 19 w 54"/>
                <a:gd name="T17" fmla="*/ 32 h 222"/>
                <a:gd name="T18" fmla="*/ 6 w 54"/>
                <a:gd name="T19" fmla="*/ 2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222">
                  <a:moveTo>
                    <a:pt x="6" y="25"/>
                  </a:moveTo>
                  <a:cubicBezTo>
                    <a:pt x="0" y="55"/>
                    <a:pt x="10" y="103"/>
                    <a:pt x="14" y="124"/>
                  </a:cubicBezTo>
                  <a:cubicBezTo>
                    <a:pt x="19" y="149"/>
                    <a:pt x="18" y="184"/>
                    <a:pt x="20" y="208"/>
                  </a:cubicBezTo>
                  <a:cubicBezTo>
                    <a:pt x="22" y="215"/>
                    <a:pt x="39" y="222"/>
                    <a:pt x="46" y="215"/>
                  </a:cubicBezTo>
                  <a:cubicBezTo>
                    <a:pt x="47" y="194"/>
                    <a:pt x="50" y="163"/>
                    <a:pt x="49" y="151"/>
                  </a:cubicBezTo>
                  <a:cubicBezTo>
                    <a:pt x="48" y="141"/>
                    <a:pt x="47" y="136"/>
                    <a:pt x="44" y="127"/>
                  </a:cubicBezTo>
                  <a:cubicBezTo>
                    <a:pt x="44" y="118"/>
                    <a:pt x="44" y="76"/>
                    <a:pt x="46" y="59"/>
                  </a:cubicBezTo>
                  <a:cubicBezTo>
                    <a:pt x="47" y="44"/>
                    <a:pt x="54" y="18"/>
                    <a:pt x="46" y="0"/>
                  </a:cubicBezTo>
                  <a:cubicBezTo>
                    <a:pt x="19" y="32"/>
                    <a:pt x="19" y="32"/>
                    <a:pt x="19" y="32"/>
                  </a:cubicBezTo>
                  <a:lnTo>
                    <a:pt x="6" y="25"/>
                  </a:lnTo>
                  <a:close/>
                </a:path>
              </a:pathLst>
            </a:custGeom>
            <a:solidFill>
              <a:srgbClr val="001E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16" name="Freeform 78">
              <a:extLst>
                <a:ext uri="{FF2B5EF4-FFF2-40B4-BE49-F238E27FC236}">
                  <a16:creationId xmlns:a16="http://schemas.microsoft.com/office/drawing/2014/main" id="{04853ECF-2D33-421D-AB7E-1C865A0EDA81}"/>
                </a:ext>
              </a:extLst>
            </p:cNvPr>
            <p:cNvSpPr>
              <a:spLocks/>
            </p:cNvSpPr>
            <p:nvPr/>
          </p:nvSpPr>
          <p:spPr bwMode="auto">
            <a:xfrm>
              <a:off x="6581641" y="2416205"/>
              <a:ext cx="124396" cy="710184"/>
            </a:xfrm>
            <a:custGeom>
              <a:avLst/>
              <a:gdLst>
                <a:gd name="T0" fmla="*/ 6 w 32"/>
                <a:gd name="T1" fmla="*/ 0 h 183"/>
                <a:gd name="T2" fmla="*/ 14 w 32"/>
                <a:gd name="T3" fmla="*/ 90 h 183"/>
                <a:gd name="T4" fmla="*/ 20 w 32"/>
                <a:gd name="T5" fmla="*/ 174 h 183"/>
                <a:gd name="T6" fmla="*/ 31 w 32"/>
                <a:gd name="T7" fmla="*/ 183 h 183"/>
                <a:gd name="T8" fmla="*/ 31 w 32"/>
                <a:gd name="T9" fmla="*/ 115 h 183"/>
                <a:gd name="T10" fmla="*/ 27 w 32"/>
                <a:gd name="T11" fmla="*/ 96 h 183"/>
                <a:gd name="T12" fmla="*/ 22 w 32"/>
                <a:gd name="T13" fmla="*/ 6 h 183"/>
                <a:gd name="T14" fmla="*/ 19 w 32"/>
                <a:gd name="T15" fmla="*/ 7 h 183"/>
                <a:gd name="T16" fmla="*/ 6 w 32"/>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83">
                  <a:moveTo>
                    <a:pt x="6" y="0"/>
                  </a:moveTo>
                  <a:cubicBezTo>
                    <a:pt x="0" y="30"/>
                    <a:pt x="10" y="69"/>
                    <a:pt x="14" y="90"/>
                  </a:cubicBezTo>
                  <a:cubicBezTo>
                    <a:pt x="19" y="115"/>
                    <a:pt x="18" y="150"/>
                    <a:pt x="20" y="174"/>
                  </a:cubicBezTo>
                  <a:cubicBezTo>
                    <a:pt x="21" y="178"/>
                    <a:pt x="26" y="181"/>
                    <a:pt x="31" y="183"/>
                  </a:cubicBezTo>
                  <a:cubicBezTo>
                    <a:pt x="31" y="161"/>
                    <a:pt x="32" y="131"/>
                    <a:pt x="31" y="115"/>
                  </a:cubicBezTo>
                  <a:cubicBezTo>
                    <a:pt x="30" y="98"/>
                    <a:pt x="28" y="103"/>
                    <a:pt x="27" y="96"/>
                  </a:cubicBezTo>
                  <a:cubicBezTo>
                    <a:pt x="26" y="70"/>
                    <a:pt x="23" y="32"/>
                    <a:pt x="22" y="6"/>
                  </a:cubicBezTo>
                  <a:cubicBezTo>
                    <a:pt x="19" y="7"/>
                    <a:pt x="19" y="7"/>
                    <a:pt x="19" y="7"/>
                  </a:cubicBezTo>
                  <a:lnTo>
                    <a:pt x="6" y="0"/>
                  </a:lnTo>
                  <a:close/>
                </a:path>
              </a:pathLst>
            </a:custGeom>
            <a:solidFill>
              <a:srgbClr val="0016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17" name="Freeform 79">
              <a:extLst>
                <a:ext uri="{FF2B5EF4-FFF2-40B4-BE49-F238E27FC236}">
                  <a16:creationId xmlns:a16="http://schemas.microsoft.com/office/drawing/2014/main" id="{B5DE0759-B259-47C6-AB8B-6071C7E2AF51}"/>
                </a:ext>
              </a:extLst>
            </p:cNvPr>
            <p:cNvSpPr>
              <a:spLocks/>
            </p:cNvSpPr>
            <p:nvPr/>
          </p:nvSpPr>
          <p:spPr bwMode="auto">
            <a:xfrm>
              <a:off x="6760319" y="1796490"/>
              <a:ext cx="162845" cy="454609"/>
            </a:xfrm>
            <a:custGeom>
              <a:avLst/>
              <a:gdLst>
                <a:gd name="T0" fmla="*/ 18 w 42"/>
                <a:gd name="T1" fmla="*/ 0 h 117"/>
                <a:gd name="T2" fmla="*/ 14 w 42"/>
                <a:gd name="T3" fmla="*/ 107 h 117"/>
                <a:gd name="T4" fmla="*/ 31 w 42"/>
                <a:gd name="T5" fmla="*/ 112 h 117"/>
                <a:gd name="T6" fmla="*/ 42 w 42"/>
                <a:gd name="T7" fmla="*/ 64 h 117"/>
                <a:gd name="T8" fmla="*/ 39 w 42"/>
                <a:gd name="T9" fmla="*/ 35 h 117"/>
                <a:gd name="T10" fmla="*/ 18 w 42"/>
                <a:gd name="T11" fmla="*/ 0 h 117"/>
              </a:gdLst>
              <a:ahLst/>
              <a:cxnLst>
                <a:cxn ang="0">
                  <a:pos x="T0" y="T1"/>
                </a:cxn>
                <a:cxn ang="0">
                  <a:pos x="T2" y="T3"/>
                </a:cxn>
                <a:cxn ang="0">
                  <a:pos x="T4" y="T5"/>
                </a:cxn>
                <a:cxn ang="0">
                  <a:pos x="T6" y="T7"/>
                </a:cxn>
                <a:cxn ang="0">
                  <a:pos x="T8" y="T9"/>
                </a:cxn>
                <a:cxn ang="0">
                  <a:pos x="T10" y="T11"/>
                </a:cxn>
              </a:cxnLst>
              <a:rect l="0" t="0" r="r" b="b"/>
              <a:pathLst>
                <a:path w="42" h="117">
                  <a:moveTo>
                    <a:pt x="18" y="0"/>
                  </a:moveTo>
                  <a:cubicBezTo>
                    <a:pt x="0" y="12"/>
                    <a:pt x="8" y="85"/>
                    <a:pt x="14" y="107"/>
                  </a:cubicBezTo>
                  <a:cubicBezTo>
                    <a:pt x="14" y="112"/>
                    <a:pt x="28" y="117"/>
                    <a:pt x="31" y="112"/>
                  </a:cubicBezTo>
                  <a:cubicBezTo>
                    <a:pt x="42" y="64"/>
                    <a:pt x="42" y="64"/>
                    <a:pt x="42" y="64"/>
                  </a:cubicBezTo>
                  <a:cubicBezTo>
                    <a:pt x="42" y="55"/>
                    <a:pt x="41" y="45"/>
                    <a:pt x="39" y="35"/>
                  </a:cubicBezTo>
                  <a:cubicBezTo>
                    <a:pt x="35" y="13"/>
                    <a:pt x="33" y="2"/>
                    <a:pt x="18" y="0"/>
                  </a:cubicBezTo>
                  <a:close/>
                </a:path>
              </a:pathLst>
            </a:custGeom>
            <a:solidFill>
              <a:srgbClr val="001E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18" name="Freeform 80">
              <a:extLst>
                <a:ext uri="{FF2B5EF4-FFF2-40B4-BE49-F238E27FC236}">
                  <a16:creationId xmlns:a16="http://schemas.microsoft.com/office/drawing/2014/main" id="{B0C1CC87-AE00-4546-89DC-44368D50849C}"/>
                </a:ext>
              </a:extLst>
            </p:cNvPr>
            <p:cNvSpPr>
              <a:spLocks/>
            </p:cNvSpPr>
            <p:nvPr/>
          </p:nvSpPr>
          <p:spPr bwMode="auto">
            <a:xfrm>
              <a:off x="6755795" y="1862080"/>
              <a:ext cx="140227" cy="377710"/>
            </a:xfrm>
            <a:custGeom>
              <a:avLst/>
              <a:gdLst>
                <a:gd name="T0" fmla="*/ 18 w 36"/>
                <a:gd name="T1" fmla="*/ 0 h 97"/>
                <a:gd name="T2" fmla="*/ 15 w 36"/>
                <a:gd name="T3" fmla="*/ 90 h 97"/>
                <a:gd name="T4" fmla="*/ 26 w 36"/>
                <a:gd name="T5" fmla="*/ 97 h 97"/>
                <a:gd name="T6" fmla="*/ 36 w 36"/>
                <a:gd name="T7" fmla="*/ 50 h 97"/>
                <a:gd name="T8" fmla="*/ 34 w 36"/>
                <a:gd name="T9" fmla="*/ 24 h 97"/>
                <a:gd name="T10" fmla="*/ 18 w 36"/>
                <a:gd name="T11" fmla="*/ 0 h 97"/>
              </a:gdLst>
              <a:ahLst/>
              <a:cxnLst>
                <a:cxn ang="0">
                  <a:pos x="T0" y="T1"/>
                </a:cxn>
                <a:cxn ang="0">
                  <a:pos x="T2" y="T3"/>
                </a:cxn>
                <a:cxn ang="0">
                  <a:pos x="T4" y="T5"/>
                </a:cxn>
                <a:cxn ang="0">
                  <a:pos x="T6" y="T7"/>
                </a:cxn>
                <a:cxn ang="0">
                  <a:pos x="T8" y="T9"/>
                </a:cxn>
                <a:cxn ang="0">
                  <a:pos x="T10" y="T11"/>
                </a:cxn>
              </a:cxnLst>
              <a:rect l="0" t="0" r="r" b="b"/>
              <a:pathLst>
                <a:path w="36" h="97">
                  <a:moveTo>
                    <a:pt x="18" y="0"/>
                  </a:moveTo>
                  <a:cubicBezTo>
                    <a:pt x="0" y="12"/>
                    <a:pt x="9" y="68"/>
                    <a:pt x="15" y="90"/>
                  </a:cubicBezTo>
                  <a:cubicBezTo>
                    <a:pt x="15" y="94"/>
                    <a:pt x="21" y="97"/>
                    <a:pt x="26" y="97"/>
                  </a:cubicBezTo>
                  <a:cubicBezTo>
                    <a:pt x="30" y="76"/>
                    <a:pt x="34" y="60"/>
                    <a:pt x="36" y="50"/>
                  </a:cubicBezTo>
                  <a:cubicBezTo>
                    <a:pt x="36" y="41"/>
                    <a:pt x="35" y="34"/>
                    <a:pt x="34" y="24"/>
                  </a:cubicBezTo>
                  <a:cubicBezTo>
                    <a:pt x="32" y="4"/>
                    <a:pt x="26" y="2"/>
                    <a:pt x="18" y="0"/>
                  </a:cubicBezTo>
                  <a:close/>
                </a:path>
              </a:pathLst>
            </a:custGeom>
            <a:solidFill>
              <a:srgbClr val="001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19" name="Freeform 81">
              <a:extLst>
                <a:ext uri="{FF2B5EF4-FFF2-40B4-BE49-F238E27FC236}">
                  <a16:creationId xmlns:a16="http://schemas.microsoft.com/office/drawing/2014/main" id="{834A9B2B-F667-4ABA-A111-67F8F999856B}"/>
                </a:ext>
              </a:extLst>
            </p:cNvPr>
            <p:cNvSpPr>
              <a:spLocks/>
            </p:cNvSpPr>
            <p:nvPr/>
          </p:nvSpPr>
          <p:spPr bwMode="auto">
            <a:xfrm>
              <a:off x="6574857" y="1796490"/>
              <a:ext cx="327952" cy="710184"/>
            </a:xfrm>
            <a:custGeom>
              <a:avLst/>
              <a:gdLst>
                <a:gd name="T0" fmla="*/ 68 w 85"/>
                <a:gd name="T1" fmla="*/ 1 h 183"/>
                <a:gd name="T2" fmla="*/ 82 w 85"/>
                <a:gd name="T3" fmla="*/ 45 h 183"/>
                <a:gd name="T4" fmla="*/ 73 w 85"/>
                <a:gd name="T5" fmla="*/ 85 h 183"/>
                <a:gd name="T6" fmla="*/ 80 w 85"/>
                <a:gd name="T7" fmla="*/ 152 h 183"/>
                <a:gd name="T8" fmla="*/ 56 w 85"/>
                <a:gd name="T9" fmla="*/ 168 h 183"/>
                <a:gd name="T10" fmla="*/ 56 w 85"/>
                <a:gd name="T11" fmla="*/ 139 h 183"/>
                <a:gd name="T12" fmla="*/ 51 w 85"/>
                <a:gd name="T13" fmla="*/ 170 h 183"/>
                <a:gd name="T14" fmla="*/ 4 w 85"/>
                <a:gd name="T15" fmla="*/ 169 h 183"/>
                <a:gd name="T16" fmla="*/ 13 w 85"/>
                <a:gd name="T17" fmla="*/ 110 h 183"/>
                <a:gd name="T18" fmla="*/ 3 w 85"/>
                <a:gd name="T19" fmla="*/ 40 h 183"/>
                <a:gd name="T20" fmla="*/ 12 w 85"/>
                <a:gd name="T21" fmla="*/ 26 h 183"/>
                <a:gd name="T22" fmla="*/ 61 w 85"/>
                <a:gd name="T23" fmla="*/ 0 h 183"/>
                <a:gd name="T24" fmla="*/ 68 w 85"/>
                <a:gd name="T25" fmla="*/ 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183">
                  <a:moveTo>
                    <a:pt x="68" y="1"/>
                  </a:moveTo>
                  <a:cubicBezTo>
                    <a:pt x="84" y="7"/>
                    <a:pt x="85" y="29"/>
                    <a:pt x="82" y="45"/>
                  </a:cubicBezTo>
                  <a:cubicBezTo>
                    <a:pt x="79" y="62"/>
                    <a:pt x="74" y="71"/>
                    <a:pt x="73" y="85"/>
                  </a:cubicBezTo>
                  <a:cubicBezTo>
                    <a:pt x="73" y="99"/>
                    <a:pt x="83" y="128"/>
                    <a:pt x="80" y="152"/>
                  </a:cubicBezTo>
                  <a:cubicBezTo>
                    <a:pt x="78" y="158"/>
                    <a:pt x="61" y="166"/>
                    <a:pt x="56" y="168"/>
                  </a:cubicBezTo>
                  <a:cubicBezTo>
                    <a:pt x="57" y="159"/>
                    <a:pt x="57" y="150"/>
                    <a:pt x="56" y="139"/>
                  </a:cubicBezTo>
                  <a:cubicBezTo>
                    <a:pt x="55" y="153"/>
                    <a:pt x="54" y="160"/>
                    <a:pt x="51" y="170"/>
                  </a:cubicBezTo>
                  <a:cubicBezTo>
                    <a:pt x="39" y="177"/>
                    <a:pt x="13" y="183"/>
                    <a:pt x="4" y="169"/>
                  </a:cubicBezTo>
                  <a:cubicBezTo>
                    <a:pt x="6" y="149"/>
                    <a:pt x="13" y="126"/>
                    <a:pt x="13" y="110"/>
                  </a:cubicBezTo>
                  <a:cubicBezTo>
                    <a:pt x="13" y="83"/>
                    <a:pt x="0" y="53"/>
                    <a:pt x="3" y="40"/>
                  </a:cubicBezTo>
                  <a:cubicBezTo>
                    <a:pt x="4" y="34"/>
                    <a:pt x="8" y="29"/>
                    <a:pt x="12" y="26"/>
                  </a:cubicBezTo>
                  <a:cubicBezTo>
                    <a:pt x="21" y="19"/>
                    <a:pt x="46" y="2"/>
                    <a:pt x="61" y="0"/>
                  </a:cubicBezTo>
                  <a:cubicBezTo>
                    <a:pt x="64" y="0"/>
                    <a:pt x="66" y="0"/>
                    <a:pt x="68" y="1"/>
                  </a:cubicBezTo>
                  <a:close/>
                </a:path>
              </a:pathLst>
            </a:custGeom>
            <a:solidFill>
              <a:srgbClr val="002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20" name="Freeform 82">
              <a:extLst>
                <a:ext uri="{FF2B5EF4-FFF2-40B4-BE49-F238E27FC236}">
                  <a16:creationId xmlns:a16="http://schemas.microsoft.com/office/drawing/2014/main" id="{C2CEC49F-E85A-48FA-A04C-5B62CDDFD654}"/>
                </a:ext>
              </a:extLst>
            </p:cNvPr>
            <p:cNvSpPr>
              <a:spLocks/>
            </p:cNvSpPr>
            <p:nvPr/>
          </p:nvSpPr>
          <p:spPr bwMode="auto">
            <a:xfrm>
              <a:off x="6552239" y="1839462"/>
              <a:ext cx="158321" cy="646855"/>
            </a:xfrm>
            <a:custGeom>
              <a:avLst/>
              <a:gdLst>
                <a:gd name="T0" fmla="*/ 30 w 41"/>
                <a:gd name="T1" fmla="*/ 167 h 167"/>
                <a:gd name="T2" fmla="*/ 9 w 41"/>
                <a:gd name="T3" fmla="*/ 157 h 167"/>
                <a:gd name="T4" fmla="*/ 18 w 41"/>
                <a:gd name="T5" fmla="*/ 88 h 167"/>
                <a:gd name="T6" fmla="*/ 7 w 41"/>
                <a:gd name="T7" fmla="*/ 21 h 167"/>
                <a:gd name="T8" fmla="*/ 13 w 41"/>
                <a:gd name="T9" fmla="*/ 14 h 167"/>
                <a:gd name="T10" fmla="*/ 39 w 41"/>
                <a:gd name="T11" fmla="*/ 0 h 167"/>
                <a:gd name="T12" fmla="*/ 39 w 41"/>
                <a:gd name="T13" fmla="*/ 5 h 167"/>
                <a:gd name="T14" fmla="*/ 24 w 41"/>
                <a:gd name="T15" fmla="*/ 17 h 167"/>
                <a:gd name="T16" fmla="*/ 29 w 41"/>
                <a:gd name="T17" fmla="*/ 98 h 167"/>
                <a:gd name="T18" fmla="*/ 30 w 41"/>
                <a:gd name="T19"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167">
                  <a:moveTo>
                    <a:pt x="30" y="167"/>
                  </a:moveTo>
                  <a:cubicBezTo>
                    <a:pt x="23" y="167"/>
                    <a:pt x="13" y="164"/>
                    <a:pt x="9" y="157"/>
                  </a:cubicBezTo>
                  <a:cubicBezTo>
                    <a:pt x="7" y="129"/>
                    <a:pt x="19" y="104"/>
                    <a:pt x="18" y="88"/>
                  </a:cubicBezTo>
                  <a:cubicBezTo>
                    <a:pt x="18" y="74"/>
                    <a:pt x="0" y="40"/>
                    <a:pt x="7" y="21"/>
                  </a:cubicBezTo>
                  <a:cubicBezTo>
                    <a:pt x="8" y="18"/>
                    <a:pt x="11" y="16"/>
                    <a:pt x="13" y="14"/>
                  </a:cubicBezTo>
                  <a:cubicBezTo>
                    <a:pt x="18" y="10"/>
                    <a:pt x="30" y="5"/>
                    <a:pt x="39" y="0"/>
                  </a:cubicBezTo>
                  <a:cubicBezTo>
                    <a:pt x="39" y="5"/>
                    <a:pt x="39" y="5"/>
                    <a:pt x="39" y="5"/>
                  </a:cubicBezTo>
                  <a:cubicBezTo>
                    <a:pt x="32" y="9"/>
                    <a:pt x="29" y="11"/>
                    <a:pt x="24" y="17"/>
                  </a:cubicBezTo>
                  <a:cubicBezTo>
                    <a:pt x="41" y="34"/>
                    <a:pt x="31" y="79"/>
                    <a:pt x="29" y="98"/>
                  </a:cubicBezTo>
                  <a:cubicBezTo>
                    <a:pt x="27" y="114"/>
                    <a:pt x="30" y="144"/>
                    <a:pt x="30" y="167"/>
                  </a:cubicBezTo>
                  <a:close/>
                </a:path>
              </a:pathLst>
            </a:custGeom>
            <a:solidFill>
              <a:srgbClr val="001E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21" name="Freeform 83">
              <a:extLst>
                <a:ext uri="{FF2B5EF4-FFF2-40B4-BE49-F238E27FC236}">
                  <a16:creationId xmlns:a16="http://schemas.microsoft.com/office/drawing/2014/main" id="{BA83B119-B44D-402B-8947-89361F970DF9}"/>
                </a:ext>
              </a:extLst>
            </p:cNvPr>
            <p:cNvSpPr>
              <a:spLocks/>
            </p:cNvSpPr>
            <p:nvPr/>
          </p:nvSpPr>
          <p:spPr bwMode="auto">
            <a:xfrm>
              <a:off x="6663064" y="1814584"/>
              <a:ext cx="266884" cy="660426"/>
            </a:xfrm>
            <a:custGeom>
              <a:avLst/>
              <a:gdLst>
                <a:gd name="T0" fmla="*/ 44 w 69"/>
                <a:gd name="T1" fmla="*/ 0 h 170"/>
                <a:gd name="T2" fmla="*/ 0 w 69"/>
                <a:gd name="T3" fmla="*/ 24 h 170"/>
                <a:gd name="T4" fmla="*/ 6 w 69"/>
                <a:gd name="T5" fmla="*/ 107 h 170"/>
                <a:gd name="T6" fmla="*/ 3 w 69"/>
                <a:gd name="T7" fmla="*/ 170 h 170"/>
                <a:gd name="T8" fmla="*/ 27 w 69"/>
                <a:gd name="T9" fmla="*/ 163 h 170"/>
                <a:gd name="T10" fmla="*/ 30 w 69"/>
                <a:gd name="T11" fmla="*/ 94 h 170"/>
                <a:gd name="T12" fmla="*/ 36 w 69"/>
                <a:gd name="T13" fmla="*/ 158 h 170"/>
                <a:gd name="T14" fmla="*/ 56 w 69"/>
                <a:gd name="T15" fmla="*/ 147 h 170"/>
                <a:gd name="T16" fmla="*/ 48 w 69"/>
                <a:gd name="T17" fmla="*/ 79 h 170"/>
                <a:gd name="T18" fmla="*/ 44 w 69"/>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170">
                  <a:moveTo>
                    <a:pt x="44" y="0"/>
                  </a:moveTo>
                  <a:cubicBezTo>
                    <a:pt x="42" y="18"/>
                    <a:pt x="22" y="26"/>
                    <a:pt x="0" y="24"/>
                  </a:cubicBezTo>
                  <a:cubicBezTo>
                    <a:pt x="12" y="43"/>
                    <a:pt x="9" y="79"/>
                    <a:pt x="6" y="107"/>
                  </a:cubicBezTo>
                  <a:cubicBezTo>
                    <a:pt x="3" y="125"/>
                    <a:pt x="3" y="153"/>
                    <a:pt x="3" y="170"/>
                  </a:cubicBezTo>
                  <a:cubicBezTo>
                    <a:pt x="14" y="168"/>
                    <a:pt x="17" y="167"/>
                    <a:pt x="27" y="163"/>
                  </a:cubicBezTo>
                  <a:cubicBezTo>
                    <a:pt x="33" y="139"/>
                    <a:pt x="32" y="118"/>
                    <a:pt x="30" y="94"/>
                  </a:cubicBezTo>
                  <a:cubicBezTo>
                    <a:pt x="35" y="115"/>
                    <a:pt x="35" y="138"/>
                    <a:pt x="36" y="158"/>
                  </a:cubicBezTo>
                  <a:cubicBezTo>
                    <a:pt x="44" y="155"/>
                    <a:pt x="48" y="152"/>
                    <a:pt x="56" y="147"/>
                  </a:cubicBezTo>
                  <a:cubicBezTo>
                    <a:pt x="58" y="117"/>
                    <a:pt x="48" y="86"/>
                    <a:pt x="48" y="79"/>
                  </a:cubicBezTo>
                  <a:cubicBezTo>
                    <a:pt x="52" y="51"/>
                    <a:pt x="69" y="8"/>
                    <a:pt x="44" y="0"/>
                  </a:cubicBezTo>
                  <a:close/>
                </a:path>
              </a:pathLst>
            </a:custGeom>
            <a:solidFill>
              <a:srgbClr val="00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22" name="Freeform 84">
              <a:extLst>
                <a:ext uri="{FF2B5EF4-FFF2-40B4-BE49-F238E27FC236}">
                  <a16:creationId xmlns:a16="http://schemas.microsoft.com/office/drawing/2014/main" id="{0F8480DA-DC72-456A-9542-BCEC60031CA1}"/>
                </a:ext>
              </a:extLst>
            </p:cNvPr>
            <p:cNvSpPr>
              <a:spLocks/>
            </p:cNvSpPr>
            <p:nvPr/>
          </p:nvSpPr>
          <p:spPr bwMode="auto">
            <a:xfrm>
              <a:off x="6701514" y="2486318"/>
              <a:ext cx="70114" cy="637809"/>
            </a:xfrm>
            <a:custGeom>
              <a:avLst/>
              <a:gdLst>
                <a:gd name="T0" fmla="*/ 13 w 18"/>
                <a:gd name="T1" fmla="*/ 0 h 164"/>
                <a:gd name="T2" fmla="*/ 0 w 18"/>
                <a:gd name="T3" fmla="*/ 6 h 164"/>
                <a:gd name="T4" fmla="*/ 3 w 18"/>
                <a:gd name="T5" fmla="*/ 80 h 164"/>
                <a:gd name="T6" fmla="*/ 5 w 18"/>
                <a:gd name="T7" fmla="*/ 164 h 164"/>
                <a:gd name="T8" fmla="*/ 13 w 18"/>
                <a:gd name="T9" fmla="*/ 162 h 164"/>
                <a:gd name="T10" fmla="*/ 10 w 18"/>
                <a:gd name="T11" fmla="*/ 77 h 164"/>
                <a:gd name="T12" fmla="*/ 13 w 18"/>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8" h="164">
                  <a:moveTo>
                    <a:pt x="13" y="0"/>
                  </a:moveTo>
                  <a:cubicBezTo>
                    <a:pt x="0" y="6"/>
                    <a:pt x="0" y="6"/>
                    <a:pt x="0" y="6"/>
                  </a:cubicBezTo>
                  <a:cubicBezTo>
                    <a:pt x="0" y="25"/>
                    <a:pt x="1" y="60"/>
                    <a:pt x="3" y="80"/>
                  </a:cubicBezTo>
                  <a:cubicBezTo>
                    <a:pt x="8" y="94"/>
                    <a:pt x="6" y="147"/>
                    <a:pt x="5" y="164"/>
                  </a:cubicBezTo>
                  <a:cubicBezTo>
                    <a:pt x="9" y="164"/>
                    <a:pt x="10" y="164"/>
                    <a:pt x="13" y="162"/>
                  </a:cubicBezTo>
                  <a:cubicBezTo>
                    <a:pt x="14" y="130"/>
                    <a:pt x="18" y="88"/>
                    <a:pt x="10" y="77"/>
                  </a:cubicBezTo>
                  <a:cubicBezTo>
                    <a:pt x="9" y="53"/>
                    <a:pt x="10" y="24"/>
                    <a:pt x="13" y="0"/>
                  </a:cubicBezTo>
                  <a:close/>
                </a:path>
              </a:pathLst>
            </a:custGeom>
            <a:solidFill>
              <a:srgbClr val="002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23" name="Freeform 85">
              <a:extLst>
                <a:ext uri="{FF2B5EF4-FFF2-40B4-BE49-F238E27FC236}">
                  <a16:creationId xmlns:a16="http://schemas.microsoft.com/office/drawing/2014/main" id="{E58FF06C-D679-4143-AC90-E88BC8FC1AF7}"/>
                </a:ext>
              </a:extLst>
            </p:cNvPr>
            <p:cNvSpPr>
              <a:spLocks/>
            </p:cNvSpPr>
            <p:nvPr/>
          </p:nvSpPr>
          <p:spPr bwMode="auto">
            <a:xfrm>
              <a:off x="6825908" y="2436560"/>
              <a:ext cx="85946" cy="608407"/>
            </a:xfrm>
            <a:custGeom>
              <a:avLst/>
              <a:gdLst>
                <a:gd name="T0" fmla="*/ 0 w 22"/>
                <a:gd name="T1" fmla="*/ 7 h 157"/>
                <a:gd name="T2" fmla="*/ 1 w 22"/>
                <a:gd name="T3" fmla="*/ 67 h 157"/>
                <a:gd name="T4" fmla="*/ 10 w 22"/>
                <a:gd name="T5" fmla="*/ 90 h 157"/>
                <a:gd name="T6" fmla="*/ 14 w 22"/>
                <a:gd name="T7" fmla="*/ 157 h 157"/>
                <a:gd name="T8" fmla="*/ 22 w 22"/>
                <a:gd name="T9" fmla="*/ 156 h 157"/>
                <a:gd name="T10" fmla="*/ 18 w 22"/>
                <a:gd name="T11" fmla="*/ 87 h 157"/>
                <a:gd name="T12" fmla="*/ 9 w 22"/>
                <a:gd name="T13" fmla="*/ 63 h 157"/>
                <a:gd name="T14" fmla="*/ 10 w 22"/>
                <a:gd name="T15" fmla="*/ 0 h 157"/>
                <a:gd name="T16" fmla="*/ 0 w 22"/>
                <a:gd name="T17" fmla="*/ 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57">
                  <a:moveTo>
                    <a:pt x="0" y="7"/>
                  </a:moveTo>
                  <a:cubicBezTo>
                    <a:pt x="0" y="22"/>
                    <a:pt x="1" y="52"/>
                    <a:pt x="1" y="67"/>
                  </a:cubicBezTo>
                  <a:cubicBezTo>
                    <a:pt x="6" y="74"/>
                    <a:pt x="9" y="82"/>
                    <a:pt x="10" y="90"/>
                  </a:cubicBezTo>
                  <a:cubicBezTo>
                    <a:pt x="13" y="109"/>
                    <a:pt x="13" y="138"/>
                    <a:pt x="14" y="157"/>
                  </a:cubicBezTo>
                  <a:cubicBezTo>
                    <a:pt x="18" y="157"/>
                    <a:pt x="19" y="157"/>
                    <a:pt x="22" y="156"/>
                  </a:cubicBezTo>
                  <a:cubicBezTo>
                    <a:pt x="21" y="137"/>
                    <a:pt x="20" y="106"/>
                    <a:pt x="18" y="87"/>
                  </a:cubicBezTo>
                  <a:cubicBezTo>
                    <a:pt x="16" y="79"/>
                    <a:pt x="15" y="73"/>
                    <a:pt x="9" y="63"/>
                  </a:cubicBezTo>
                  <a:cubicBezTo>
                    <a:pt x="9" y="46"/>
                    <a:pt x="10" y="17"/>
                    <a:pt x="10" y="0"/>
                  </a:cubicBezTo>
                  <a:cubicBezTo>
                    <a:pt x="6" y="4"/>
                    <a:pt x="5" y="5"/>
                    <a:pt x="0" y="7"/>
                  </a:cubicBezTo>
                  <a:close/>
                </a:path>
              </a:pathLst>
            </a:custGeom>
            <a:solidFill>
              <a:srgbClr val="001E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24" name="Freeform 86">
              <a:extLst>
                <a:ext uri="{FF2B5EF4-FFF2-40B4-BE49-F238E27FC236}">
                  <a16:creationId xmlns:a16="http://schemas.microsoft.com/office/drawing/2014/main" id="{C31FB804-54D7-43ED-93F5-31DDCD6FAF67}"/>
                </a:ext>
              </a:extLst>
            </p:cNvPr>
            <p:cNvSpPr>
              <a:spLocks/>
            </p:cNvSpPr>
            <p:nvPr/>
          </p:nvSpPr>
          <p:spPr bwMode="auto">
            <a:xfrm>
              <a:off x="6620091" y="1559007"/>
              <a:ext cx="210342" cy="352830"/>
            </a:xfrm>
            <a:custGeom>
              <a:avLst/>
              <a:gdLst>
                <a:gd name="T0" fmla="*/ 3 w 54"/>
                <a:gd name="T1" fmla="*/ 63 h 91"/>
                <a:gd name="T2" fmla="*/ 16 w 54"/>
                <a:gd name="T3" fmla="*/ 63 h 91"/>
                <a:gd name="T4" fmla="*/ 14 w 54"/>
                <a:gd name="T5" fmla="*/ 83 h 91"/>
                <a:gd name="T6" fmla="*/ 42 w 54"/>
                <a:gd name="T7" fmla="*/ 75 h 91"/>
                <a:gd name="T8" fmla="*/ 42 w 54"/>
                <a:gd name="T9" fmla="*/ 55 h 91"/>
                <a:gd name="T10" fmla="*/ 51 w 54"/>
                <a:gd name="T11" fmla="*/ 41 h 91"/>
                <a:gd name="T12" fmla="*/ 44 w 54"/>
                <a:gd name="T13" fmla="*/ 13 h 91"/>
                <a:gd name="T14" fmla="*/ 1 w 54"/>
                <a:gd name="T15" fmla="*/ 28 h 91"/>
                <a:gd name="T16" fmla="*/ 3 w 54"/>
                <a:gd name="T17" fmla="*/ 37 h 91"/>
                <a:gd name="T18" fmla="*/ 2 w 54"/>
                <a:gd name="T19" fmla="*/ 40 h 91"/>
                <a:gd name="T20" fmla="*/ 3 w 54"/>
                <a:gd name="T21" fmla="*/ 6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91">
                  <a:moveTo>
                    <a:pt x="3" y="63"/>
                  </a:moveTo>
                  <a:cubicBezTo>
                    <a:pt x="6" y="64"/>
                    <a:pt x="16" y="62"/>
                    <a:pt x="16" y="63"/>
                  </a:cubicBezTo>
                  <a:cubicBezTo>
                    <a:pt x="16" y="69"/>
                    <a:pt x="13" y="72"/>
                    <a:pt x="14" y="83"/>
                  </a:cubicBezTo>
                  <a:cubicBezTo>
                    <a:pt x="26" y="91"/>
                    <a:pt x="43" y="81"/>
                    <a:pt x="42" y="75"/>
                  </a:cubicBezTo>
                  <a:cubicBezTo>
                    <a:pt x="42" y="71"/>
                    <a:pt x="40" y="59"/>
                    <a:pt x="42" y="55"/>
                  </a:cubicBezTo>
                  <a:cubicBezTo>
                    <a:pt x="45" y="51"/>
                    <a:pt x="50" y="47"/>
                    <a:pt x="51" y="41"/>
                  </a:cubicBezTo>
                  <a:cubicBezTo>
                    <a:pt x="54" y="31"/>
                    <a:pt x="53" y="20"/>
                    <a:pt x="44" y="13"/>
                  </a:cubicBezTo>
                  <a:cubicBezTo>
                    <a:pt x="28" y="0"/>
                    <a:pt x="7" y="9"/>
                    <a:pt x="1" y="28"/>
                  </a:cubicBezTo>
                  <a:cubicBezTo>
                    <a:pt x="0" y="32"/>
                    <a:pt x="3" y="34"/>
                    <a:pt x="3" y="37"/>
                  </a:cubicBezTo>
                  <a:cubicBezTo>
                    <a:pt x="3" y="38"/>
                    <a:pt x="2" y="39"/>
                    <a:pt x="2" y="40"/>
                  </a:cubicBezTo>
                  <a:cubicBezTo>
                    <a:pt x="1" y="42"/>
                    <a:pt x="1" y="61"/>
                    <a:pt x="3" y="63"/>
                  </a:cubicBezTo>
                  <a:close/>
                </a:path>
              </a:pathLst>
            </a:custGeom>
            <a:solidFill>
              <a:srgbClr val="E8A4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25" name="Freeform 87">
              <a:extLst>
                <a:ext uri="{FF2B5EF4-FFF2-40B4-BE49-F238E27FC236}">
                  <a16:creationId xmlns:a16="http://schemas.microsoft.com/office/drawing/2014/main" id="{68504507-7B13-4460-8C5C-747FB359EB06}"/>
                </a:ext>
              </a:extLst>
            </p:cNvPr>
            <p:cNvSpPr>
              <a:spLocks/>
            </p:cNvSpPr>
            <p:nvPr/>
          </p:nvSpPr>
          <p:spPr bwMode="auto">
            <a:xfrm>
              <a:off x="6620091" y="1559007"/>
              <a:ext cx="210342" cy="323428"/>
            </a:xfrm>
            <a:custGeom>
              <a:avLst/>
              <a:gdLst>
                <a:gd name="T0" fmla="*/ 4 w 54"/>
                <a:gd name="T1" fmla="*/ 63 h 83"/>
                <a:gd name="T2" fmla="*/ 16 w 54"/>
                <a:gd name="T3" fmla="*/ 63 h 83"/>
                <a:gd name="T4" fmla="*/ 14 w 54"/>
                <a:gd name="T5" fmla="*/ 83 h 83"/>
                <a:gd name="T6" fmla="*/ 41 w 54"/>
                <a:gd name="T7" fmla="*/ 60 h 83"/>
                <a:gd name="T8" fmla="*/ 42 w 54"/>
                <a:gd name="T9" fmla="*/ 55 h 83"/>
                <a:gd name="T10" fmla="*/ 51 w 54"/>
                <a:gd name="T11" fmla="*/ 41 h 83"/>
                <a:gd name="T12" fmla="*/ 44 w 54"/>
                <a:gd name="T13" fmla="*/ 13 h 83"/>
                <a:gd name="T14" fmla="*/ 1 w 54"/>
                <a:gd name="T15" fmla="*/ 28 h 83"/>
                <a:gd name="T16" fmla="*/ 3 w 54"/>
                <a:gd name="T17" fmla="*/ 37 h 83"/>
                <a:gd name="T18" fmla="*/ 2 w 54"/>
                <a:gd name="T19" fmla="*/ 40 h 83"/>
                <a:gd name="T20" fmla="*/ 4 w 54"/>
                <a:gd name="T21" fmla="*/ 6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83">
                  <a:moveTo>
                    <a:pt x="4" y="63"/>
                  </a:moveTo>
                  <a:cubicBezTo>
                    <a:pt x="6" y="64"/>
                    <a:pt x="16" y="62"/>
                    <a:pt x="16" y="63"/>
                  </a:cubicBezTo>
                  <a:cubicBezTo>
                    <a:pt x="16" y="69"/>
                    <a:pt x="13" y="72"/>
                    <a:pt x="14" y="83"/>
                  </a:cubicBezTo>
                  <a:cubicBezTo>
                    <a:pt x="21" y="72"/>
                    <a:pt x="24" y="66"/>
                    <a:pt x="41" y="60"/>
                  </a:cubicBezTo>
                  <a:cubicBezTo>
                    <a:pt x="41" y="58"/>
                    <a:pt x="41" y="56"/>
                    <a:pt x="42" y="55"/>
                  </a:cubicBezTo>
                  <a:cubicBezTo>
                    <a:pt x="45" y="51"/>
                    <a:pt x="50" y="47"/>
                    <a:pt x="51" y="41"/>
                  </a:cubicBezTo>
                  <a:cubicBezTo>
                    <a:pt x="54" y="31"/>
                    <a:pt x="53" y="20"/>
                    <a:pt x="44" y="13"/>
                  </a:cubicBezTo>
                  <a:cubicBezTo>
                    <a:pt x="28" y="0"/>
                    <a:pt x="7" y="9"/>
                    <a:pt x="1" y="28"/>
                  </a:cubicBezTo>
                  <a:cubicBezTo>
                    <a:pt x="0" y="32"/>
                    <a:pt x="3" y="34"/>
                    <a:pt x="3" y="37"/>
                  </a:cubicBezTo>
                  <a:cubicBezTo>
                    <a:pt x="3" y="38"/>
                    <a:pt x="2" y="39"/>
                    <a:pt x="2" y="40"/>
                  </a:cubicBezTo>
                  <a:cubicBezTo>
                    <a:pt x="1" y="42"/>
                    <a:pt x="1" y="61"/>
                    <a:pt x="4" y="63"/>
                  </a:cubicBezTo>
                  <a:close/>
                </a:path>
              </a:pathLst>
            </a:custGeom>
            <a:solidFill>
              <a:srgbClr val="DB96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26" name="Freeform 88">
              <a:extLst>
                <a:ext uri="{FF2B5EF4-FFF2-40B4-BE49-F238E27FC236}">
                  <a16:creationId xmlns:a16="http://schemas.microsoft.com/office/drawing/2014/main" id="{58EC757F-E1D5-4FD7-9AC0-0B7AAEB63169}"/>
                </a:ext>
              </a:extLst>
            </p:cNvPr>
            <p:cNvSpPr>
              <a:spLocks/>
            </p:cNvSpPr>
            <p:nvPr/>
          </p:nvSpPr>
          <p:spPr bwMode="auto">
            <a:xfrm>
              <a:off x="6620091" y="1559007"/>
              <a:ext cx="210342" cy="244267"/>
            </a:xfrm>
            <a:custGeom>
              <a:avLst/>
              <a:gdLst>
                <a:gd name="T0" fmla="*/ 4 w 54"/>
                <a:gd name="T1" fmla="*/ 63 h 63"/>
                <a:gd name="T2" fmla="*/ 13 w 54"/>
                <a:gd name="T3" fmla="*/ 62 h 63"/>
                <a:gd name="T4" fmla="*/ 17 w 54"/>
                <a:gd name="T5" fmla="*/ 59 h 63"/>
                <a:gd name="T6" fmla="*/ 17 w 54"/>
                <a:gd name="T7" fmla="*/ 47 h 63"/>
                <a:gd name="T8" fmla="*/ 42 w 54"/>
                <a:gd name="T9" fmla="*/ 55 h 63"/>
                <a:gd name="T10" fmla="*/ 51 w 54"/>
                <a:gd name="T11" fmla="*/ 41 h 63"/>
                <a:gd name="T12" fmla="*/ 44 w 54"/>
                <a:gd name="T13" fmla="*/ 13 h 63"/>
                <a:gd name="T14" fmla="*/ 1 w 54"/>
                <a:gd name="T15" fmla="*/ 28 h 63"/>
                <a:gd name="T16" fmla="*/ 3 w 54"/>
                <a:gd name="T17" fmla="*/ 37 h 63"/>
                <a:gd name="T18" fmla="*/ 2 w 54"/>
                <a:gd name="T19" fmla="*/ 40 h 63"/>
                <a:gd name="T20" fmla="*/ 4 w 54"/>
                <a:gd name="T21"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63">
                  <a:moveTo>
                    <a:pt x="4" y="63"/>
                  </a:moveTo>
                  <a:cubicBezTo>
                    <a:pt x="5" y="63"/>
                    <a:pt x="10" y="63"/>
                    <a:pt x="13" y="62"/>
                  </a:cubicBezTo>
                  <a:cubicBezTo>
                    <a:pt x="15" y="61"/>
                    <a:pt x="17" y="59"/>
                    <a:pt x="17" y="59"/>
                  </a:cubicBezTo>
                  <a:cubicBezTo>
                    <a:pt x="18" y="58"/>
                    <a:pt x="22" y="54"/>
                    <a:pt x="17" y="47"/>
                  </a:cubicBezTo>
                  <a:cubicBezTo>
                    <a:pt x="12" y="40"/>
                    <a:pt x="41" y="57"/>
                    <a:pt x="42" y="55"/>
                  </a:cubicBezTo>
                  <a:cubicBezTo>
                    <a:pt x="45" y="51"/>
                    <a:pt x="50" y="47"/>
                    <a:pt x="51" y="41"/>
                  </a:cubicBezTo>
                  <a:cubicBezTo>
                    <a:pt x="54" y="31"/>
                    <a:pt x="53" y="20"/>
                    <a:pt x="44" y="13"/>
                  </a:cubicBezTo>
                  <a:cubicBezTo>
                    <a:pt x="28" y="0"/>
                    <a:pt x="7" y="9"/>
                    <a:pt x="1" y="28"/>
                  </a:cubicBezTo>
                  <a:cubicBezTo>
                    <a:pt x="0" y="32"/>
                    <a:pt x="3" y="34"/>
                    <a:pt x="3" y="37"/>
                  </a:cubicBezTo>
                  <a:cubicBezTo>
                    <a:pt x="3" y="38"/>
                    <a:pt x="2" y="39"/>
                    <a:pt x="2" y="40"/>
                  </a:cubicBezTo>
                  <a:cubicBezTo>
                    <a:pt x="1" y="42"/>
                    <a:pt x="1" y="61"/>
                    <a:pt x="4" y="63"/>
                  </a:cubicBezTo>
                  <a:close/>
                </a:path>
              </a:pathLst>
            </a:custGeom>
            <a:solidFill>
              <a:srgbClr val="E8A4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27" name="Freeform 89">
              <a:extLst>
                <a:ext uri="{FF2B5EF4-FFF2-40B4-BE49-F238E27FC236}">
                  <a16:creationId xmlns:a16="http://schemas.microsoft.com/office/drawing/2014/main" id="{215FB3F0-41F7-4BCD-BD2E-8098F8414B24}"/>
                </a:ext>
              </a:extLst>
            </p:cNvPr>
            <p:cNvSpPr>
              <a:spLocks/>
            </p:cNvSpPr>
            <p:nvPr/>
          </p:nvSpPr>
          <p:spPr bwMode="auto">
            <a:xfrm>
              <a:off x="6620091" y="1640430"/>
              <a:ext cx="42974" cy="162845"/>
            </a:xfrm>
            <a:custGeom>
              <a:avLst/>
              <a:gdLst>
                <a:gd name="T0" fmla="*/ 3 w 11"/>
                <a:gd name="T1" fmla="*/ 42 h 42"/>
                <a:gd name="T2" fmla="*/ 8 w 11"/>
                <a:gd name="T3" fmla="*/ 41 h 42"/>
                <a:gd name="T4" fmla="*/ 11 w 11"/>
                <a:gd name="T5" fmla="*/ 35 h 42"/>
                <a:gd name="T6" fmla="*/ 7 w 11"/>
                <a:gd name="T7" fmla="*/ 21 h 42"/>
                <a:gd name="T8" fmla="*/ 7 w 11"/>
                <a:gd name="T9" fmla="*/ 12 h 42"/>
                <a:gd name="T10" fmla="*/ 8 w 11"/>
                <a:gd name="T11" fmla="*/ 3 h 42"/>
                <a:gd name="T12" fmla="*/ 5 w 11"/>
                <a:gd name="T13" fmla="*/ 0 h 42"/>
                <a:gd name="T14" fmla="*/ 1 w 11"/>
                <a:gd name="T15" fmla="*/ 7 h 42"/>
                <a:gd name="T16" fmla="*/ 3 w 11"/>
                <a:gd name="T17" fmla="*/ 16 h 42"/>
                <a:gd name="T18" fmla="*/ 2 w 11"/>
                <a:gd name="T19" fmla="*/ 19 h 42"/>
                <a:gd name="T20" fmla="*/ 3 w 1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42">
                  <a:moveTo>
                    <a:pt x="3" y="42"/>
                  </a:moveTo>
                  <a:cubicBezTo>
                    <a:pt x="4" y="42"/>
                    <a:pt x="6" y="42"/>
                    <a:pt x="8" y="41"/>
                  </a:cubicBezTo>
                  <a:cubicBezTo>
                    <a:pt x="9" y="40"/>
                    <a:pt x="11" y="37"/>
                    <a:pt x="11" y="35"/>
                  </a:cubicBezTo>
                  <a:cubicBezTo>
                    <a:pt x="10" y="29"/>
                    <a:pt x="7" y="24"/>
                    <a:pt x="7" y="21"/>
                  </a:cubicBezTo>
                  <a:cubicBezTo>
                    <a:pt x="7" y="16"/>
                    <a:pt x="9" y="18"/>
                    <a:pt x="7" y="12"/>
                  </a:cubicBezTo>
                  <a:cubicBezTo>
                    <a:pt x="5" y="8"/>
                    <a:pt x="7" y="7"/>
                    <a:pt x="8" y="3"/>
                  </a:cubicBezTo>
                  <a:cubicBezTo>
                    <a:pt x="6" y="3"/>
                    <a:pt x="5" y="1"/>
                    <a:pt x="5" y="0"/>
                  </a:cubicBezTo>
                  <a:cubicBezTo>
                    <a:pt x="3" y="2"/>
                    <a:pt x="2" y="5"/>
                    <a:pt x="1" y="7"/>
                  </a:cubicBezTo>
                  <a:cubicBezTo>
                    <a:pt x="0" y="11"/>
                    <a:pt x="3" y="13"/>
                    <a:pt x="3" y="16"/>
                  </a:cubicBezTo>
                  <a:cubicBezTo>
                    <a:pt x="3" y="17"/>
                    <a:pt x="2" y="18"/>
                    <a:pt x="2" y="19"/>
                  </a:cubicBezTo>
                  <a:cubicBezTo>
                    <a:pt x="1" y="21"/>
                    <a:pt x="1" y="40"/>
                    <a:pt x="3" y="42"/>
                  </a:cubicBezTo>
                  <a:close/>
                </a:path>
              </a:pathLst>
            </a:custGeom>
            <a:solidFill>
              <a:srgbClr val="F1B2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28" name="Freeform 90">
              <a:extLst>
                <a:ext uri="{FF2B5EF4-FFF2-40B4-BE49-F238E27FC236}">
                  <a16:creationId xmlns:a16="http://schemas.microsoft.com/office/drawing/2014/main" id="{CA6C68DB-EF2E-4203-8F83-FF0BFB382E4F}"/>
                </a:ext>
              </a:extLst>
            </p:cNvPr>
            <p:cNvSpPr>
              <a:spLocks/>
            </p:cNvSpPr>
            <p:nvPr/>
          </p:nvSpPr>
          <p:spPr bwMode="auto">
            <a:xfrm>
              <a:off x="6683420" y="1719591"/>
              <a:ext cx="42974" cy="67852"/>
            </a:xfrm>
            <a:custGeom>
              <a:avLst/>
              <a:gdLst>
                <a:gd name="T0" fmla="*/ 0 w 11"/>
                <a:gd name="T1" fmla="*/ 6 h 18"/>
                <a:gd name="T2" fmla="*/ 2 w 11"/>
                <a:gd name="T3" fmla="*/ 18 h 18"/>
                <a:gd name="T4" fmla="*/ 0 w 11"/>
                <a:gd name="T5" fmla="*/ 6 h 18"/>
              </a:gdLst>
              <a:ahLst/>
              <a:cxnLst>
                <a:cxn ang="0">
                  <a:pos x="T0" y="T1"/>
                </a:cxn>
                <a:cxn ang="0">
                  <a:pos x="T2" y="T3"/>
                </a:cxn>
                <a:cxn ang="0">
                  <a:pos x="T4" y="T5"/>
                </a:cxn>
              </a:cxnLst>
              <a:rect l="0" t="0" r="r" b="b"/>
              <a:pathLst>
                <a:path w="11" h="18">
                  <a:moveTo>
                    <a:pt x="0" y="6"/>
                  </a:moveTo>
                  <a:cubicBezTo>
                    <a:pt x="6" y="0"/>
                    <a:pt x="11" y="18"/>
                    <a:pt x="2" y="18"/>
                  </a:cubicBezTo>
                  <a:cubicBezTo>
                    <a:pt x="5" y="14"/>
                    <a:pt x="3" y="8"/>
                    <a:pt x="0" y="6"/>
                  </a:cubicBezTo>
                  <a:close/>
                </a:path>
              </a:pathLst>
            </a:custGeom>
            <a:solidFill>
              <a:srgbClr val="DB96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29" name="Freeform 91">
              <a:extLst>
                <a:ext uri="{FF2B5EF4-FFF2-40B4-BE49-F238E27FC236}">
                  <a16:creationId xmlns:a16="http://schemas.microsoft.com/office/drawing/2014/main" id="{494B341F-2AE4-4E2A-8A65-38BEAF910324}"/>
                </a:ext>
              </a:extLst>
            </p:cNvPr>
            <p:cNvSpPr>
              <a:spLocks/>
            </p:cNvSpPr>
            <p:nvPr/>
          </p:nvSpPr>
          <p:spPr bwMode="auto">
            <a:xfrm>
              <a:off x="6678896" y="1737685"/>
              <a:ext cx="27141" cy="54282"/>
            </a:xfrm>
            <a:custGeom>
              <a:avLst/>
              <a:gdLst>
                <a:gd name="T0" fmla="*/ 1 w 7"/>
                <a:gd name="T1" fmla="*/ 4 h 14"/>
                <a:gd name="T2" fmla="*/ 2 w 7"/>
                <a:gd name="T3" fmla="*/ 0 h 14"/>
                <a:gd name="T4" fmla="*/ 5 w 7"/>
                <a:gd name="T5" fmla="*/ 5 h 14"/>
                <a:gd name="T6" fmla="*/ 1 w 7"/>
                <a:gd name="T7" fmla="*/ 12 h 14"/>
                <a:gd name="T8" fmla="*/ 3 w 7"/>
                <a:gd name="T9" fmla="*/ 6 h 14"/>
                <a:gd name="T10" fmla="*/ 1 w 7"/>
                <a:gd name="T11" fmla="*/ 4 h 14"/>
              </a:gdLst>
              <a:ahLst/>
              <a:cxnLst>
                <a:cxn ang="0">
                  <a:pos x="T0" y="T1"/>
                </a:cxn>
                <a:cxn ang="0">
                  <a:pos x="T2" y="T3"/>
                </a:cxn>
                <a:cxn ang="0">
                  <a:pos x="T4" y="T5"/>
                </a:cxn>
                <a:cxn ang="0">
                  <a:pos x="T6" y="T7"/>
                </a:cxn>
                <a:cxn ang="0">
                  <a:pos x="T8" y="T9"/>
                </a:cxn>
                <a:cxn ang="0">
                  <a:pos x="T10" y="T11"/>
                </a:cxn>
              </a:cxnLst>
              <a:rect l="0" t="0" r="r" b="b"/>
              <a:pathLst>
                <a:path w="7" h="14">
                  <a:moveTo>
                    <a:pt x="1" y="4"/>
                  </a:moveTo>
                  <a:cubicBezTo>
                    <a:pt x="0" y="1"/>
                    <a:pt x="1" y="0"/>
                    <a:pt x="2" y="0"/>
                  </a:cubicBezTo>
                  <a:cubicBezTo>
                    <a:pt x="3" y="1"/>
                    <a:pt x="4" y="2"/>
                    <a:pt x="5" y="5"/>
                  </a:cubicBezTo>
                  <a:cubicBezTo>
                    <a:pt x="7" y="9"/>
                    <a:pt x="5" y="14"/>
                    <a:pt x="1" y="12"/>
                  </a:cubicBezTo>
                  <a:cubicBezTo>
                    <a:pt x="4" y="12"/>
                    <a:pt x="4" y="8"/>
                    <a:pt x="3" y="6"/>
                  </a:cubicBezTo>
                  <a:cubicBezTo>
                    <a:pt x="2" y="4"/>
                    <a:pt x="1" y="3"/>
                    <a:pt x="1" y="4"/>
                  </a:cubicBezTo>
                  <a:close/>
                </a:path>
              </a:pathLst>
            </a:custGeom>
            <a:solidFill>
              <a:srgbClr val="F1B2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30" name="Freeform 92">
              <a:extLst>
                <a:ext uri="{FF2B5EF4-FFF2-40B4-BE49-F238E27FC236}">
                  <a16:creationId xmlns:a16="http://schemas.microsoft.com/office/drawing/2014/main" id="{9E671385-949E-4831-A048-F9BCBD6AD5B4}"/>
                </a:ext>
              </a:extLst>
            </p:cNvPr>
            <p:cNvSpPr>
              <a:spLocks/>
            </p:cNvSpPr>
            <p:nvPr/>
          </p:nvSpPr>
          <p:spPr bwMode="auto">
            <a:xfrm>
              <a:off x="6683420" y="1758040"/>
              <a:ext cx="6786" cy="15833"/>
            </a:xfrm>
            <a:custGeom>
              <a:avLst/>
              <a:gdLst>
                <a:gd name="T0" fmla="*/ 1 w 2"/>
                <a:gd name="T1" fmla="*/ 0 h 4"/>
                <a:gd name="T2" fmla="*/ 0 w 2"/>
                <a:gd name="T3" fmla="*/ 3 h 4"/>
                <a:gd name="T4" fmla="*/ 2 w 2"/>
                <a:gd name="T5" fmla="*/ 3 h 4"/>
                <a:gd name="T6" fmla="*/ 1 w 2"/>
                <a:gd name="T7" fmla="*/ 0 h 4"/>
              </a:gdLst>
              <a:ahLst/>
              <a:cxnLst>
                <a:cxn ang="0">
                  <a:pos x="T0" y="T1"/>
                </a:cxn>
                <a:cxn ang="0">
                  <a:pos x="T2" y="T3"/>
                </a:cxn>
                <a:cxn ang="0">
                  <a:pos x="T4" y="T5"/>
                </a:cxn>
                <a:cxn ang="0">
                  <a:pos x="T6" y="T7"/>
                </a:cxn>
              </a:cxnLst>
              <a:rect l="0" t="0" r="r" b="b"/>
              <a:pathLst>
                <a:path w="2" h="4">
                  <a:moveTo>
                    <a:pt x="1" y="0"/>
                  </a:moveTo>
                  <a:cubicBezTo>
                    <a:pt x="0" y="1"/>
                    <a:pt x="0" y="2"/>
                    <a:pt x="0" y="3"/>
                  </a:cubicBezTo>
                  <a:cubicBezTo>
                    <a:pt x="0" y="3"/>
                    <a:pt x="1" y="4"/>
                    <a:pt x="2" y="3"/>
                  </a:cubicBezTo>
                  <a:cubicBezTo>
                    <a:pt x="2" y="2"/>
                    <a:pt x="2" y="1"/>
                    <a:pt x="1" y="0"/>
                  </a:cubicBezTo>
                  <a:close/>
                </a:path>
              </a:pathLst>
            </a:custGeom>
            <a:solidFill>
              <a:srgbClr val="DB96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31" name="Freeform 93">
              <a:extLst>
                <a:ext uri="{FF2B5EF4-FFF2-40B4-BE49-F238E27FC236}">
                  <a16:creationId xmlns:a16="http://schemas.microsoft.com/office/drawing/2014/main" id="{33074A96-283F-4C04-A29A-916ECBDB06DA}"/>
                </a:ext>
              </a:extLst>
            </p:cNvPr>
            <p:cNvSpPr>
              <a:spLocks/>
            </p:cNvSpPr>
            <p:nvPr/>
          </p:nvSpPr>
          <p:spPr bwMode="auto">
            <a:xfrm>
              <a:off x="6644970" y="1570317"/>
              <a:ext cx="185462" cy="226173"/>
            </a:xfrm>
            <a:custGeom>
              <a:avLst/>
              <a:gdLst>
                <a:gd name="T0" fmla="*/ 36 w 48"/>
                <a:gd name="T1" fmla="*/ 54 h 58"/>
                <a:gd name="T2" fmla="*/ 45 w 48"/>
                <a:gd name="T3" fmla="*/ 38 h 58"/>
                <a:gd name="T4" fmla="*/ 38 w 48"/>
                <a:gd name="T5" fmla="*/ 10 h 58"/>
                <a:gd name="T6" fmla="*/ 1 w 48"/>
                <a:gd name="T7" fmla="*/ 15 h 58"/>
                <a:gd name="T8" fmla="*/ 4 w 48"/>
                <a:gd name="T9" fmla="*/ 21 h 58"/>
                <a:gd name="T10" fmla="*/ 2 w 48"/>
                <a:gd name="T11" fmla="*/ 32 h 58"/>
                <a:gd name="T12" fmla="*/ 6 w 48"/>
                <a:gd name="T13" fmla="*/ 45 h 58"/>
                <a:gd name="T14" fmla="*/ 8 w 48"/>
                <a:gd name="T15" fmla="*/ 47 h 58"/>
                <a:gd name="T16" fmla="*/ 14 w 48"/>
                <a:gd name="T17" fmla="*/ 43 h 58"/>
                <a:gd name="T18" fmla="*/ 29 w 48"/>
                <a:gd name="T19" fmla="*/ 57 h 58"/>
                <a:gd name="T20" fmla="*/ 36 w 48"/>
                <a:gd name="T21" fmla="*/ 5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58">
                  <a:moveTo>
                    <a:pt x="36" y="54"/>
                  </a:moveTo>
                  <a:cubicBezTo>
                    <a:pt x="38" y="49"/>
                    <a:pt x="43" y="45"/>
                    <a:pt x="45" y="38"/>
                  </a:cubicBezTo>
                  <a:cubicBezTo>
                    <a:pt x="48" y="28"/>
                    <a:pt x="47" y="17"/>
                    <a:pt x="38" y="10"/>
                  </a:cubicBezTo>
                  <a:cubicBezTo>
                    <a:pt x="25" y="0"/>
                    <a:pt x="10" y="3"/>
                    <a:pt x="1" y="15"/>
                  </a:cubicBezTo>
                  <a:cubicBezTo>
                    <a:pt x="0" y="15"/>
                    <a:pt x="5" y="18"/>
                    <a:pt x="4" y="21"/>
                  </a:cubicBezTo>
                  <a:cubicBezTo>
                    <a:pt x="1" y="27"/>
                    <a:pt x="1" y="30"/>
                    <a:pt x="2" y="32"/>
                  </a:cubicBezTo>
                  <a:cubicBezTo>
                    <a:pt x="6" y="37"/>
                    <a:pt x="6" y="38"/>
                    <a:pt x="6" y="45"/>
                  </a:cubicBezTo>
                  <a:cubicBezTo>
                    <a:pt x="8" y="47"/>
                    <a:pt x="8" y="47"/>
                    <a:pt x="8" y="47"/>
                  </a:cubicBezTo>
                  <a:cubicBezTo>
                    <a:pt x="9" y="41"/>
                    <a:pt x="12" y="41"/>
                    <a:pt x="14" y="43"/>
                  </a:cubicBezTo>
                  <a:cubicBezTo>
                    <a:pt x="19" y="47"/>
                    <a:pt x="21" y="55"/>
                    <a:pt x="29" y="57"/>
                  </a:cubicBezTo>
                  <a:cubicBezTo>
                    <a:pt x="32" y="58"/>
                    <a:pt x="34" y="56"/>
                    <a:pt x="36" y="54"/>
                  </a:cubicBezTo>
                  <a:close/>
                </a:path>
              </a:pathLst>
            </a:custGeom>
            <a:solidFill>
              <a:srgbClr val="361D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32" name="Freeform 94">
              <a:extLst>
                <a:ext uri="{FF2B5EF4-FFF2-40B4-BE49-F238E27FC236}">
                  <a16:creationId xmlns:a16="http://schemas.microsoft.com/office/drawing/2014/main" id="{D9FAA1BA-BAD3-4201-8A58-0622A92C74F7}"/>
                </a:ext>
              </a:extLst>
            </p:cNvPr>
            <p:cNvSpPr>
              <a:spLocks/>
            </p:cNvSpPr>
            <p:nvPr/>
          </p:nvSpPr>
          <p:spPr bwMode="auto">
            <a:xfrm>
              <a:off x="6624615" y="1742208"/>
              <a:ext cx="49758" cy="65591"/>
            </a:xfrm>
            <a:custGeom>
              <a:avLst/>
              <a:gdLst>
                <a:gd name="T0" fmla="*/ 11 w 13"/>
                <a:gd name="T1" fmla="*/ 0 h 17"/>
                <a:gd name="T2" fmla="*/ 8 w 13"/>
                <a:gd name="T3" fmla="*/ 8 h 17"/>
                <a:gd name="T4" fmla="*/ 4 w 13"/>
                <a:gd name="T5" fmla="*/ 9 h 17"/>
                <a:gd name="T6" fmla="*/ 3 w 13"/>
                <a:gd name="T7" fmla="*/ 5 h 17"/>
                <a:gd name="T8" fmla="*/ 0 w 13"/>
                <a:gd name="T9" fmla="*/ 0 h 17"/>
                <a:gd name="T10" fmla="*/ 0 w 13"/>
                <a:gd name="T11" fmla="*/ 3 h 17"/>
                <a:gd name="T12" fmla="*/ 2 w 13"/>
                <a:gd name="T13" fmla="*/ 6 h 17"/>
                <a:gd name="T14" fmla="*/ 2 w 13"/>
                <a:gd name="T15" fmla="*/ 10 h 17"/>
                <a:gd name="T16" fmla="*/ 1 w 13"/>
                <a:gd name="T17" fmla="*/ 10 h 17"/>
                <a:gd name="T18" fmla="*/ 1 w 13"/>
                <a:gd name="T19" fmla="*/ 9 h 17"/>
                <a:gd name="T20" fmla="*/ 1 w 13"/>
                <a:gd name="T21" fmla="*/ 17 h 17"/>
                <a:gd name="T22" fmla="*/ 10 w 13"/>
                <a:gd name="T23" fmla="*/ 15 h 17"/>
                <a:gd name="T24" fmla="*/ 13 w 13"/>
                <a:gd name="T25" fmla="*/ 9 h 17"/>
                <a:gd name="T26" fmla="*/ 13 w 13"/>
                <a:gd name="T27" fmla="*/ 0 h 17"/>
                <a:gd name="T28" fmla="*/ 11 w 13"/>
                <a:gd name="T2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17">
                  <a:moveTo>
                    <a:pt x="11" y="0"/>
                  </a:moveTo>
                  <a:cubicBezTo>
                    <a:pt x="10" y="4"/>
                    <a:pt x="10" y="6"/>
                    <a:pt x="8" y="8"/>
                  </a:cubicBezTo>
                  <a:cubicBezTo>
                    <a:pt x="8" y="9"/>
                    <a:pt x="6" y="9"/>
                    <a:pt x="4" y="9"/>
                  </a:cubicBezTo>
                  <a:cubicBezTo>
                    <a:pt x="4" y="7"/>
                    <a:pt x="4" y="6"/>
                    <a:pt x="3" y="5"/>
                  </a:cubicBezTo>
                  <a:cubicBezTo>
                    <a:pt x="3" y="3"/>
                    <a:pt x="2" y="1"/>
                    <a:pt x="0" y="0"/>
                  </a:cubicBezTo>
                  <a:cubicBezTo>
                    <a:pt x="0" y="1"/>
                    <a:pt x="0" y="3"/>
                    <a:pt x="0" y="3"/>
                  </a:cubicBezTo>
                  <a:cubicBezTo>
                    <a:pt x="1" y="4"/>
                    <a:pt x="1" y="4"/>
                    <a:pt x="2" y="6"/>
                  </a:cubicBezTo>
                  <a:cubicBezTo>
                    <a:pt x="2" y="7"/>
                    <a:pt x="2" y="8"/>
                    <a:pt x="2" y="10"/>
                  </a:cubicBezTo>
                  <a:cubicBezTo>
                    <a:pt x="2" y="10"/>
                    <a:pt x="1" y="10"/>
                    <a:pt x="1" y="10"/>
                  </a:cubicBezTo>
                  <a:cubicBezTo>
                    <a:pt x="1" y="10"/>
                    <a:pt x="1" y="9"/>
                    <a:pt x="1" y="9"/>
                  </a:cubicBezTo>
                  <a:cubicBezTo>
                    <a:pt x="0" y="12"/>
                    <a:pt x="0" y="16"/>
                    <a:pt x="1" y="17"/>
                  </a:cubicBezTo>
                  <a:cubicBezTo>
                    <a:pt x="2" y="17"/>
                    <a:pt x="7" y="16"/>
                    <a:pt x="10" y="15"/>
                  </a:cubicBezTo>
                  <a:cubicBezTo>
                    <a:pt x="13" y="14"/>
                    <a:pt x="12" y="13"/>
                    <a:pt x="13" y="9"/>
                  </a:cubicBezTo>
                  <a:cubicBezTo>
                    <a:pt x="13" y="7"/>
                    <a:pt x="13" y="3"/>
                    <a:pt x="13" y="0"/>
                  </a:cubicBezTo>
                  <a:lnTo>
                    <a:pt x="11" y="0"/>
                  </a:lnTo>
                  <a:close/>
                </a:path>
              </a:pathLst>
            </a:custGeom>
            <a:solidFill>
              <a:srgbClr val="361D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33" name="Freeform 95">
              <a:extLst>
                <a:ext uri="{FF2B5EF4-FFF2-40B4-BE49-F238E27FC236}">
                  <a16:creationId xmlns:a16="http://schemas.microsoft.com/office/drawing/2014/main" id="{1A708986-7556-4BF2-8AE3-1CDA98BC7482}"/>
                </a:ext>
              </a:extLst>
            </p:cNvPr>
            <p:cNvSpPr>
              <a:spLocks/>
            </p:cNvSpPr>
            <p:nvPr/>
          </p:nvSpPr>
          <p:spPr bwMode="auto">
            <a:xfrm>
              <a:off x="6624615" y="1742208"/>
              <a:ext cx="38450" cy="65591"/>
            </a:xfrm>
            <a:custGeom>
              <a:avLst/>
              <a:gdLst>
                <a:gd name="T0" fmla="*/ 9 w 10"/>
                <a:gd name="T1" fmla="*/ 6 h 17"/>
                <a:gd name="T2" fmla="*/ 8 w 10"/>
                <a:gd name="T3" fmla="*/ 8 h 17"/>
                <a:gd name="T4" fmla="*/ 4 w 10"/>
                <a:gd name="T5" fmla="*/ 9 h 17"/>
                <a:gd name="T6" fmla="*/ 3 w 10"/>
                <a:gd name="T7" fmla="*/ 5 h 17"/>
                <a:gd name="T8" fmla="*/ 0 w 10"/>
                <a:gd name="T9" fmla="*/ 0 h 17"/>
                <a:gd name="T10" fmla="*/ 0 w 10"/>
                <a:gd name="T11" fmla="*/ 3 h 17"/>
                <a:gd name="T12" fmla="*/ 2 w 10"/>
                <a:gd name="T13" fmla="*/ 6 h 17"/>
                <a:gd name="T14" fmla="*/ 2 w 10"/>
                <a:gd name="T15" fmla="*/ 10 h 17"/>
                <a:gd name="T16" fmla="*/ 1 w 10"/>
                <a:gd name="T17" fmla="*/ 10 h 17"/>
                <a:gd name="T18" fmla="*/ 1 w 10"/>
                <a:gd name="T19" fmla="*/ 9 h 17"/>
                <a:gd name="T20" fmla="*/ 1 w 10"/>
                <a:gd name="T21" fmla="*/ 17 h 17"/>
                <a:gd name="T22" fmla="*/ 8 w 10"/>
                <a:gd name="T23" fmla="*/ 16 h 17"/>
                <a:gd name="T24" fmla="*/ 10 w 10"/>
                <a:gd name="T25" fmla="*/ 9 h 17"/>
                <a:gd name="T26" fmla="*/ 9 w 10"/>
                <a:gd name="T27"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7">
                  <a:moveTo>
                    <a:pt x="9" y="6"/>
                  </a:moveTo>
                  <a:cubicBezTo>
                    <a:pt x="9" y="7"/>
                    <a:pt x="9" y="8"/>
                    <a:pt x="8" y="8"/>
                  </a:cubicBezTo>
                  <a:cubicBezTo>
                    <a:pt x="8" y="9"/>
                    <a:pt x="6" y="9"/>
                    <a:pt x="4" y="9"/>
                  </a:cubicBezTo>
                  <a:cubicBezTo>
                    <a:pt x="4" y="7"/>
                    <a:pt x="4" y="6"/>
                    <a:pt x="3" y="5"/>
                  </a:cubicBezTo>
                  <a:cubicBezTo>
                    <a:pt x="3" y="3"/>
                    <a:pt x="2" y="1"/>
                    <a:pt x="0" y="0"/>
                  </a:cubicBezTo>
                  <a:cubicBezTo>
                    <a:pt x="0" y="1"/>
                    <a:pt x="0" y="3"/>
                    <a:pt x="0" y="3"/>
                  </a:cubicBezTo>
                  <a:cubicBezTo>
                    <a:pt x="1" y="4"/>
                    <a:pt x="1" y="4"/>
                    <a:pt x="2" y="6"/>
                  </a:cubicBezTo>
                  <a:cubicBezTo>
                    <a:pt x="2" y="7"/>
                    <a:pt x="2" y="8"/>
                    <a:pt x="2" y="10"/>
                  </a:cubicBezTo>
                  <a:cubicBezTo>
                    <a:pt x="2" y="10"/>
                    <a:pt x="1" y="10"/>
                    <a:pt x="1" y="10"/>
                  </a:cubicBezTo>
                  <a:cubicBezTo>
                    <a:pt x="1" y="10"/>
                    <a:pt x="1" y="9"/>
                    <a:pt x="1" y="9"/>
                  </a:cubicBezTo>
                  <a:cubicBezTo>
                    <a:pt x="0" y="12"/>
                    <a:pt x="0" y="16"/>
                    <a:pt x="1" y="17"/>
                  </a:cubicBezTo>
                  <a:cubicBezTo>
                    <a:pt x="2" y="17"/>
                    <a:pt x="5" y="16"/>
                    <a:pt x="8" y="16"/>
                  </a:cubicBezTo>
                  <a:cubicBezTo>
                    <a:pt x="9" y="13"/>
                    <a:pt x="10" y="10"/>
                    <a:pt x="10" y="9"/>
                  </a:cubicBezTo>
                  <a:cubicBezTo>
                    <a:pt x="10" y="8"/>
                    <a:pt x="9" y="7"/>
                    <a:pt x="9" y="6"/>
                  </a:cubicBezTo>
                  <a:close/>
                </a:path>
              </a:pathLst>
            </a:custGeom>
            <a:solidFill>
              <a:srgbClr val="4F2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34" name="Freeform 96">
              <a:extLst>
                <a:ext uri="{FF2B5EF4-FFF2-40B4-BE49-F238E27FC236}">
                  <a16:creationId xmlns:a16="http://schemas.microsoft.com/office/drawing/2014/main" id="{0BBD216E-E1F1-41B2-83F0-F81F47863873}"/>
                </a:ext>
              </a:extLst>
            </p:cNvPr>
            <p:cNvSpPr>
              <a:spLocks/>
            </p:cNvSpPr>
            <p:nvPr/>
          </p:nvSpPr>
          <p:spPr bwMode="auto">
            <a:xfrm>
              <a:off x="6647232" y="1638169"/>
              <a:ext cx="189986" cy="104040"/>
            </a:xfrm>
            <a:custGeom>
              <a:avLst/>
              <a:gdLst>
                <a:gd name="T0" fmla="*/ 32 w 49"/>
                <a:gd name="T1" fmla="*/ 14 h 27"/>
                <a:gd name="T2" fmla="*/ 30 w 49"/>
                <a:gd name="T3" fmla="*/ 25 h 27"/>
                <a:gd name="T4" fmla="*/ 29 w 49"/>
                <a:gd name="T5" fmla="*/ 17 h 27"/>
                <a:gd name="T6" fmla="*/ 28 w 49"/>
                <a:gd name="T7" fmla="*/ 14 h 27"/>
                <a:gd name="T8" fmla="*/ 26 w 49"/>
                <a:gd name="T9" fmla="*/ 27 h 27"/>
                <a:gd name="T10" fmla="*/ 24 w 49"/>
                <a:gd name="T11" fmla="*/ 13 h 27"/>
                <a:gd name="T12" fmla="*/ 21 w 49"/>
                <a:gd name="T13" fmla="*/ 24 h 27"/>
                <a:gd name="T14" fmla="*/ 19 w 49"/>
                <a:gd name="T15" fmla="*/ 12 h 27"/>
                <a:gd name="T16" fmla="*/ 16 w 49"/>
                <a:gd name="T17" fmla="*/ 21 h 27"/>
                <a:gd name="T18" fmla="*/ 15 w 49"/>
                <a:gd name="T19" fmla="*/ 11 h 27"/>
                <a:gd name="T20" fmla="*/ 13 w 49"/>
                <a:gd name="T21" fmla="*/ 19 h 27"/>
                <a:gd name="T22" fmla="*/ 11 w 49"/>
                <a:gd name="T23" fmla="*/ 11 h 27"/>
                <a:gd name="T24" fmla="*/ 9 w 49"/>
                <a:gd name="T25" fmla="*/ 21 h 27"/>
                <a:gd name="T26" fmla="*/ 8 w 49"/>
                <a:gd name="T27" fmla="*/ 10 h 27"/>
                <a:gd name="T28" fmla="*/ 5 w 49"/>
                <a:gd name="T29" fmla="*/ 16 h 27"/>
                <a:gd name="T30" fmla="*/ 5 w 49"/>
                <a:gd name="T31" fmla="*/ 8 h 27"/>
                <a:gd name="T32" fmla="*/ 2 w 49"/>
                <a:gd name="T33" fmla="*/ 15 h 27"/>
                <a:gd name="T34" fmla="*/ 3 w 49"/>
                <a:gd name="T35" fmla="*/ 3 h 27"/>
                <a:gd name="T36" fmla="*/ 3 w 49"/>
                <a:gd name="T37" fmla="*/ 2 h 27"/>
                <a:gd name="T38" fmla="*/ 3 w 49"/>
                <a:gd name="T39" fmla="*/ 2 h 27"/>
                <a:gd name="T40" fmla="*/ 12 w 49"/>
                <a:gd name="T41" fmla="*/ 3 h 27"/>
                <a:gd name="T42" fmla="*/ 17 w 49"/>
                <a:gd name="T43" fmla="*/ 3 h 27"/>
                <a:gd name="T44" fmla="*/ 20 w 49"/>
                <a:gd name="T45" fmla="*/ 4 h 27"/>
                <a:gd name="T46" fmla="*/ 21 w 49"/>
                <a:gd name="T47" fmla="*/ 3 h 27"/>
                <a:gd name="T48" fmla="*/ 24 w 49"/>
                <a:gd name="T49" fmla="*/ 3 h 27"/>
                <a:gd name="T50" fmla="*/ 32 w 49"/>
                <a:gd name="T51" fmla="*/ 2 h 27"/>
                <a:gd name="T52" fmla="*/ 43 w 49"/>
                <a:gd name="T53" fmla="*/ 0 h 27"/>
                <a:gd name="T54" fmla="*/ 42 w 49"/>
                <a:gd name="T55" fmla="*/ 23 h 27"/>
                <a:gd name="T56" fmla="*/ 43 w 49"/>
                <a:gd name="T57" fmla="*/ 14 h 27"/>
                <a:gd name="T58" fmla="*/ 40 w 49"/>
                <a:gd name="T59" fmla="*/ 23 h 27"/>
                <a:gd name="T60" fmla="*/ 39 w 49"/>
                <a:gd name="T61" fmla="*/ 14 h 27"/>
                <a:gd name="T62" fmla="*/ 37 w 49"/>
                <a:gd name="T63" fmla="*/ 25 h 27"/>
                <a:gd name="T64" fmla="*/ 36 w 49"/>
                <a:gd name="T65" fmla="*/ 14 h 27"/>
                <a:gd name="T66" fmla="*/ 34 w 49"/>
                <a:gd name="T67" fmla="*/ 26 h 27"/>
                <a:gd name="T68" fmla="*/ 32 w 49"/>
                <a:gd name="T69"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 h="27">
                  <a:moveTo>
                    <a:pt x="32" y="14"/>
                  </a:moveTo>
                  <a:cubicBezTo>
                    <a:pt x="32" y="19"/>
                    <a:pt x="32" y="21"/>
                    <a:pt x="30" y="25"/>
                  </a:cubicBezTo>
                  <a:cubicBezTo>
                    <a:pt x="30" y="23"/>
                    <a:pt x="29" y="20"/>
                    <a:pt x="29" y="17"/>
                  </a:cubicBezTo>
                  <a:cubicBezTo>
                    <a:pt x="29" y="16"/>
                    <a:pt x="28" y="15"/>
                    <a:pt x="28" y="14"/>
                  </a:cubicBezTo>
                  <a:cubicBezTo>
                    <a:pt x="27" y="18"/>
                    <a:pt x="27" y="23"/>
                    <a:pt x="26" y="27"/>
                  </a:cubicBezTo>
                  <a:cubicBezTo>
                    <a:pt x="26" y="22"/>
                    <a:pt x="24" y="18"/>
                    <a:pt x="24" y="13"/>
                  </a:cubicBezTo>
                  <a:cubicBezTo>
                    <a:pt x="22" y="16"/>
                    <a:pt x="22" y="21"/>
                    <a:pt x="21" y="24"/>
                  </a:cubicBezTo>
                  <a:cubicBezTo>
                    <a:pt x="20" y="20"/>
                    <a:pt x="19" y="17"/>
                    <a:pt x="19" y="12"/>
                  </a:cubicBezTo>
                  <a:cubicBezTo>
                    <a:pt x="17" y="14"/>
                    <a:pt x="17" y="19"/>
                    <a:pt x="16" y="21"/>
                  </a:cubicBezTo>
                  <a:cubicBezTo>
                    <a:pt x="16" y="18"/>
                    <a:pt x="15" y="15"/>
                    <a:pt x="15" y="11"/>
                  </a:cubicBezTo>
                  <a:cubicBezTo>
                    <a:pt x="13" y="13"/>
                    <a:pt x="13" y="17"/>
                    <a:pt x="13" y="19"/>
                  </a:cubicBezTo>
                  <a:cubicBezTo>
                    <a:pt x="12" y="16"/>
                    <a:pt x="11" y="13"/>
                    <a:pt x="11" y="11"/>
                  </a:cubicBezTo>
                  <a:cubicBezTo>
                    <a:pt x="9" y="14"/>
                    <a:pt x="9" y="18"/>
                    <a:pt x="9" y="21"/>
                  </a:cubicBezTo>
                  <a:cubicBezTo>
                    <a:pt x="8" y="17"/>
                    <a:pt x="7" y="13"/>
                    <a:pt x="8" y="10"/>
                  </a:cubicBezTo>
                  <a:cubicBezTo>
                    <a:pt x="7" y="11"/>
                    <a:pt x="6" y="15"/>
                    <a:pt x="5" y="16"/>
                  </a:cubicBezTo>
                  <a:cubicBezTo>
                    <a:pt x="5" y="13"/>
                    <a:pt x="5" y="11"/>
                    <a:pt x="5" y="8"/>
                  </a:cubicBezTo>
                  <a:cubicBezTo>
                    <a:pt x="4" y="9"/>
                    <a:pt x="2" y="12"/>
                    <a:pt x="2" y="15"/>
                  </a:cubicBezTo>
                  <a:cubicBezTo>
                    <a:pt x="0" y="12"/>
                    <a:pt x="1" y="7"/>
                    <a:pt x="3" y="3"/>
                  </a:cubicBezTo>
                  <a:cubicBezTo>
                    <a:pt x="3" y="2"/>
                    <a:pt x="3" y="2"/>
                    <a:pt x="3" y="2"/>
                  </a:cubicBezTo>
                  <a:cubicBezTo>
                    <a:pt x="3" y="2"/>
                    <a:pt x="3" y="2"/>
                    <a:pt x="3" y="2"/>
                  </a:cubicBezTo>
                  <a:cubicBezTo>
                    <a:pt x="6" y="3"/>
                    <a:pt x="9" y="3"/>
                    <a:pt x="12" y="3"/>
                  </a:cubicBezTo>
                  <a:cubicBezTo>
                    <a:pt x="14" y="3"/>
                    <a:pt x="15" y="3"/>
                    <a:pt x="17" y="3"/>
                  </a:cubicBezTo>
                  <a:cubicBezTo>
                    <a:pt x="18" y="3"/>
                    <a:pt x="19" y="4"/>
                    <a:pt x="20" y="4"/>
                  </a:cubicBezTo>
                  <a:cubicBezTo>
                    <a:pt x="20" y="3"/>
                    <a:pt x="21" y="3"/>
                    <a:pt x="21" y="3"/>
                  </a:cubicBezTo>
                  <a:cubicBezTo>
                    <a:pt x="22" y="3"/>
                    <a:pt x="23" y="3"/>
                    <a:pt x="24" y="3"/>
                  </a:cubicBezTo>
                  <a:cubicBezTo>
                    <a:pt x="27" y="3"/>
                    <a:pt x="29" y="2"/>
                    <a:pt x="32" y="2"/>
                  </a:cubicBezTo>
                  <a:cubicBezTo>
                    <a:pt x="36" y="1"/>
                    <a:pt x="39" y="0"/>
                    <a:pt x="43" y="0"/>
                  </a:cubicBezTo>
                  <a:cubicBezTo>
                    <a:pt x="49" y="9"/>
                    <a:pt x="45" y="19"/>
                    <a:pt x="42" y="23"/>
                  </a:cubicBezTo>
                  <a:cubicBezTo>
                    <a:pt x="43" y="20"/>
                    <a:pt x="43" y="17"/>
                    <a:pt x="43" y="14"/>
                  </a:cubicBezTo>
                  <a:cubicBezTo>
                    <a:pt x="42" y="17"/>
                    <a:pt x="41" y="20"/>
                    <a:pt x="40" y="23"/>
                  </a:cubicBezTo>
                  <a:cubicBezTo>
                    <a:pt x="40" y="20"/>
                    <a:pt x="40" y="17"/>
                    <a:pt x="39" y="14"/>
                  </a:cubicBezTo>
                  <a:cubicBezTo>
                    <a:pt x="40" y="18"/>
                    <a:pt x="39" y="21"/>
                    <a:pt x="37" y="25"/>
                  </a:cubicBezTo>
                  <a:cubicBezTo>
                    <a:pt x="37" y="21"/>
                    <a:pt x="37" y="18"/>
                    <a:pt x="36" y="14"/>
                  </a:cubicBezTo>
                  <a:cubicBezTo>
                    <a:pt x="36" y="19"/>
                    <a:pt x="35" y="21"/>
                    <a:pt x="34" y="26"/>
                  </a:cubicBezTo>
                  <a:cubicBezTo>
                    <a:pt x="33" y="22"/>
                    <a:pt x="33" y="18"/>
                    <a:pt x="32" y="14"/>
                  </a:cubicBezTo>
                  <a:close/>
                </a:path>
              </a:pathLst>
            </a:custGeom>
            <a:solidFill>
              <a:srgbClr val="54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35" name="Freeform 97">
              <a:extLst>
                <a:ext uri="{FF2B5EF4-FFF2-40B4-BE49-F238E27FC236}">
                  <a16:creationId xmlns:a16="http://schemas.microsoft.com/office/drawing/2014/main" id="{8B4A0D56-1A36-4689-B4B0-B08A892954DC}"/>
                </a:ext>
              </a:extLst>
            </p:cNvPr>
            <p:cNvSpPr>
              <a:spLocks/>
            </p:cNvSpPr>
            <p:nvPr/>
          </p:nvSpPr>
          <p:spPr bwMode="auto">
            <a:xfrm>
              <a:off x="6629138" y="1568054"/>
              <a:ext cx="196771" cy="124396"/>
            </a:xfrm>
            <a:custGeom>
              <a:avLst/>
              <a:gdLst>
                <a:gd name="T0" fmla="*/ 50 w 51"/>
                <a:gd name="T1" fmla="*/ 32 h 32"/>
                <a:gd name="T2" fmla="*/ 28 w 51"/>
                <a:gd name="T3" fmla="*/ 27 h 32"/>
                <a:gd name="T4" fmla="*/ 8 w 51"/>
                <a:gd name="T5" fmla="*/ 22 h 32"/>
                <a:gd name="T6" fmla="*/ 4 w 51"/>
                <a:gd name="T7" fmla="*/ 6 h 32"/>
                <a:gd name="T8" fmla="*/ 38 w 51"/>
                <a:gd name="T9" fmla="*/ 7 h 32"/>
                <a:gd name="T10" fmla="*/ 50 w 51"/>
                <a:gd name="T11" fmla="*/ 32 h 32"/>
              </a:gdLst>
              <a:ahLst/>
              <a:cxnLst>
                <a:cxn ang="0">
                  <a:pos x="T0" y="T1"/>
                </a:cxn>
                <a:cxn ang="0">
                  <a:pos x="T2" y="T3"/>
                </a:cxn>
                <a:cxn ang="0">
                  <a:pos x="T4" y="T5"/>
                </a:cxn>
                <a:cxn ang="0">
                  <a:pos x="T6" y="T7"/>
                </a:cxn>
                <a:cxn ang="0">
                  <a:pos x="T8" y="T9"/>
                </a:cxn>
                <a:cxn ang="0">
                  <a:pos x="T10" y="T11"/>
                </a:cxn>
              </a:cxnLst>
              <a:rect l="0" t="0" r="r" b="b"/>
              <a:pathLst>
                <a:path w="51" h="32">
                  <a:moveTo>
                    <a:pt x="50" y="32"/>
                  </a:moveTo>
                  <a:cubicBezTo>
                    <a:pt x="47" y="30"/>
                    <a:pt x="40" y="28"/>
                    <a:pt x="28" y="27"/>
                  </a:cubicBezTo>
                  <a:cubicBezTo>
                    <a:pt x="19" y="27"/>
                    <a:pt x="13" y="25"/>
                    <a:pt x="8" y="22"/>
                  </a:cubicBezTo>
                  <a:cubicBezTo>
                    <a:pt x="0" y="18"/>
                    <a:pt x="1" y="9"/>
                    <a:pt x="4" y="6"/>
                  </a:cubicBezTo>
                  <a:cubicBezTo>
                    <a:pt x="11" y="0"/>
                    <a:pt x="27" y="1"/>
                    <a:pt x="38" y="7"/>
                  </a:cubicBezTo>
                  <a:cubicBezTo>
                    <a:pt x="47" y="11"/>
                    <a:pt x="51" y="19"/>
                    <a:pt x="50" y="32"/>
                  </a:cubicBezTo>
                  <a:close/>
                </a:path>
              </a:pathLst>
            </a:custGeom>
            <a:solidFill>
              <a:srgbClr val="361D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36" name="Freeform 98">
              <a:extLst>
                <a:ext uri="{FF2B5EF4-FFF2-40B4-BE49-F238E27FC236}">
                  <a16:creationId xmlns:a16="http://schemas.microsoft.com/office/drawing/2014/main" id="{BEEF5F19-C00E-4FD5-8F93-44A9DCD77DA2}"/>
                </a:ext>
              </a:extLst>
            </p:cNvPr>
            <p:cNvSpPr>
              <a:spLocks/>
            </p:cNvSpPr>
            <p:nvPr/>
          </p:nvSpPr>
          <p:spPr bwMode="auto">
            <a:xfrm>
              <a:off x="6629138" y="1583887"/>
              <a:ext cx="192248" cy="108563"/>
            </a:xfrm>
            <a:custGeom>
              <a:avLst/>
              <a:gdLst>
                <a:gd name="T0" fmla="*/ 50 w 50"/>
                <a:gd name="T1" fmla="*/ 28 h 28"/>
                <a:gd name="T2" fmla="*/ 28 w 50"/>
                <a:gd name="T3" fmla="*/ 23 h 28"/>
                <a:gd name="T4" fmla="*/ 8 w 50"/>
                <a:gd name="T5" fmla="*/ 18 h 28"/>
                <a:gd name="T6" fmla="*/ 4 w 50"/>
                <a:gd name="T7" fmla="*/ 2 h 28"/>
                <a:gd name="T8" fmla="*/ 6 w 50"/>
                <a:gd name="T9" fmla="*/ 0 h 28"/>
                <a:gd name="T10" fmla="*/ 31 w 50"/>
                <a:gd name="T11" fmla="*/ 17 h 28"/>
                <a:gd name="T12" fmla="*/ 28 w 50"/>
                <a:gd name="T13" fmla="*/ 14 h 28"/>
                <a:gd name="T14" fmla="*/ 41 w 50"/>
                <a:gd name="T15" fmla="*/ 19 h 28"/>
                <a:gd name="T16" fmla="*/ 38 w 50"/>
                <a:gd name="T17" fmla="*/ 15 h 28"/>
                <a:gd name="T18" fmla="*/ 48 w 50"/>
                <a:gd name="T19" fmla="*/ 23 h 28"/>
                <a:gd name="T20" fmla="*/ 49 w 50"/>
                <a:gd name="T21" fmla="*/ 15 h 28"/>
                <a:gd name="T22" fmla="*/ 50 w 50"/>
                <a:gd name="T2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28">
                  <a:moveTo>
                    <a:pt x="50" y="28"/>
                  </a:moveTo>
                  <a:cubicBezTo>
                    <a:pt x="47" y="26"/>
                    <a:pt x="40" y="24"/>
                    <a:pt x="28" y="23"/>
                  </a:cubicBezTo>
                  <a:cubicBezTo>
                    <a:pt x="19" y="23"/>
                    <a:pt x="13" y="21"/>
                    <a:pt x="8" y="18"/>
                  </a:cubicBezTo>
                  <a:cubicBezTo>
                    <a:pt x="0" y="14"/>
                    <a:pt x="1" y="5"/>
                    <a:pt x="4" y="2"/>
                  </a:cubicBezTo>
                  <a:cubicBezTo>
                    <a:pt x="5" y="1"/>
                    <a:pt x="6" y="1"/>
                    <a:pt x="6" y="0"/>
                  </a:cubicBezTo>
                  <a:cubicBezTo>
                    <a:pt x="8" y="16"/>
                    <a:pt x="16" y="11"/>
                    <a:pt x="31" y="17"/>
                  </a:cubicBezTo>
                  <a:cubicBezTo>
                    <a:pt x="29" y="15"/>
                    <a:pt x="30" y="15"/>
                    <a:pt x="28" y="14"/>
                  </a:cubicBezTo>
                  <a:cubicBezTo>
                    <a:pt x="32" y="15"/>
                    <a:pt x="36" y="15"/>
                    <a:pt x="41" y="19"/>
                  </a:cubicBezTo>
                  <a:cubicBezTo>
                    <a:pt x="40" y="17"/>
                    <a:pt x="39" y="16"/>
                    <a:pt x="38" y="15"/>
                  </a:cubicBezTo>
                  <a:cubicBezTo>
                    <a:pt x="40" y="16"/>
                    <a:pt x="45" y="17"/>
                    <a:pt x="48" y="23"/>
                  </a:cubicBezTo>
                  <a:cubicBezTo>
                    <a:pt x="49" y="15"/>
                    <a:pt x="49" y="15"/>
                    <a:pt x="49" y="15"/>
                  </a:cubicBezTo>
                  <a:cubicBezTo>
                    <a:pt x="50" y="20"/>
                    <a:pt x="50" y="24"/>
                    <a:pt x="50" y="28"/>
                  </a:cubicBezTo>
                  <a:close/>
                </a:path>
              </a:pathLst>
            </a:custGeom>
            <a:solidFill>
              <a:srgbClr val="2413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37" name="Freeform 99">
              <a:extLst>
                <a:ext uri="{FF2B5EF4-FFF2-40B4-BE49-F238E27FC236}">
                  <a16:creationId xmlns:a16="http://schemas.microsoft.com/office/drawing/2014/main" id="{B3F98428-E023-46E5-B784-9E5DF6BBCD39}"/>
                </a:ext>
              </a:extLst>
            </p:cNvPr>
            <p:cNvSpPr>
              <a:spLocks/>
            </p:cNvSpPr>
            <p:nvPr/>
          </p:nvSpPr>
          <p:spPr bwMode="auto">
            <a:xfrm>
              <a:off x="6629138" y="1563531"/>
              <a:ext cx="119873" cy="85946"/>
            </a:xfrm>
            <a:custGeom>
              <a:avLst/>
              <a:gdLst>
                <a:gd name="T0" fmla="*/ 3 w 31"/>
                <a:gd name="T1" fmla="*/ 19 h 22"/>
                <a:gd name="T2" fmla="*/ 31 w 31"/>
                <a:gd name="T3" fmla="*/ 18 h 22"/>
                <a:gd name="T4" fmla="*/ 22 w 31"/>
                <a:gd name="T5" fmla="*/ 3 h 22"/>
                <a:gd name="T6" fmla="*/ 3 w 31"/>
                <a:gd name="T7" fmla="*/ 6 h 22"/>
                <a:gd name="T8" fmla="*/ 3 w 31"/>
                <a:gd name="T9" fmla="*/ 19 h 22"/>
              </a:gdLst>
              <a:ahLst/>
              <a:cxnLst>
                <a:cxn ang="0">
                  <a:pos x="T0" y="T1"/>
                </a:cxn>
                <a:cxn ang="0">
                  <a:pos x="T2" y="T3"/>
                </a:cxn>
                <a:cxn ang="0">
                  <a:pos x="T4" y="T5"/>
                </a:cxn>
                <a:cxn ang="0">
                  <a:pos x="T6" y="T7"/>
                </a:cxn>
                <a:cxn ang="0">
                  <a:pos x="T8" y="T9"/>
                </a:cxn>
              </a:cxnLst>
              <a:rect l="0" t="0" r="r" b="b"/>
              <a:pathLst>
                <a:path w="31" h="22">
                  <a:moveTo>
                    <a:pt x="3" y="19"/>
                  </a:moveTo>
                  <a:cubicBezTo>
                    <a:pt x="6" y="22"/>
                    <a:pt x="16" y="15"/>
                    <a:pt x="31" y="18"/>
                  </a:cubicBezTo>
                  <a:cubicBezTo>
                    <a:pt x="28" y="8"/>
                    <a:pt x="26" y="6"/>
                    <a:pt x="22" y="3"/>
                  </a:cubicBezTo>
                  <a:cubicBezTo>
                    <a:pt x="16" y="0"/>
                    <a:pt x="6" y="1"/>
                    <a:pt x="3" y="6"/>
                  </a:cubicBezTo>
                  <a:cubicBezTo>
                    <a:pt x="0" y="11"/>
                    <a:pt x="1" y="17"/>
                    <a:pt x="3" y="19"/>
                  </a:cubicBezTo>
                  <a:close/>
                </a:path>
              </a:pathLst>
            </a:custGeom>
            <a:solidFill>
              <a:srgbClr val="4F2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38" name="Freeform 100">
              <a:extLst>
                <a:ext uri="{FF2B5EF4-FFF2-40B4-BE49-F238E27FC236}">
                  <a16:creationId xmlns:a16="http://schemas.microsoft.com/office/drawing/2014/main" id="{93AEE737-1E1B-4FE2-84F7-D121FF9AC8A2}"/>
                </a:ext>
              </a:extLst>
            </p:cNvPr>
            <p:cNvSpPr>
              <a:spLocks/>
            </p:cNvSpPr>
            <p:nvPr/>
          </p:nvSpPr>
          <p:spPr bwMode="auto">
            <a:xfrm>
              <a:off x="6633662" y="1568054"/>
              <a:ext cx="88208" cy="70114"/>
            </a:xfrm>
            <a:custGeom>
              <a:avLst/>
              <a:gdLst>
                <a:gd name="T0" fmla="*/ 23 w 23"/>
                <a:gd name="T1" fmla="*/ 15 h 18"/>
                <a:gd name="T2" fmla="*/ 6 w 23"/>
                <a:gd name="T3" fmla="*/ 13 h 18"/>
                <a:gd name="T4" fmla="*/ 20 w 23"/>
                <a:gd name="T5" fmla="*/ 13 h 18"/>
                <a:gd name="T6" fmla="*/ 6 w 23"/>
                <a:gd name="T7" fmla="*/ 10 h 18"/>
                <a:gd name="T8" fmla="*/ 19 w 23"/>
                <a:gd name="T9" fmla="*/ 11 h 18"/>
                <a:gd name="T10" fmla="*/ 7 w 23"/>
                <a:gd name="T11" fmla="*/ 6 h 18"/>
                <a:gd name="T12" fmla="*/ 20 w 23"/>
                <a:gd name="T13" fmla="*/ 7 h 18"/>
                <a:gd name="T14" fmla="*/ 9 w 23"/>
                <a:gd name="T15" fmla="*/ 3 h 18"/>
                <a:gd name="T16" fmla="*/ 22 w 23"/>
                <a:gd name="T17" fmla="*/ 6 h 18"/>
                <a:gd name="T18" fmla="*/ 7 w 23"/>
                <a:gd name="T19" fmla="*/ 2 h 18"/>
                <a:gd name="T20" fmla="*/ 1 w 23"/>
                <a:gd name="T21" fmla="*/ 11 h 18"/>
                <a:gd name="T22" fmla="*/ 3 w 23"/>
                <a:gd name="T23" fmla="*/ 17 h 18"/>
                <a:gd name="T24" fmla="*/ 23 w 23"/>
                <a:gd name="T25"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18">
                  <a:moveTo>
                    <a:pt x="23" y="15"/>
                  </a:moveTo>
                  <a:cubicBezTo>
                    <a:pt x="19" y="11"/>
                    <a:pt x="12" y="12"/>
                    <a:pt x="6" y="13"/>
                  </a:cubicBezTo>
                  <a:cubicBezTo>
                    <a:pt x="9" y="10"/>
                    <a:pt x="16" y="11"/>
                    <a:pt x="20" y="13"/>
                  </a:cubicBezTo>
                  <a:cubicBezTo>
                    <a:pt x="15" y="9"/>
                    <a:pt x="12" y="9"/>
                    <a:pt x="6" y="10"/>
                  </a:cubicBezTo>
                  <a:cubicBezTo>
                    <a:pt x="10" y="7"/>
                    <a:pt x="16" y="8"/>
                    <a:pt x="19" y="11"/>
                  </a:cubicBezTo>
                  <a:cubicBezTo>
                    <a:pt x="15" y="6"/>
                    <a:pt x="13" y="6"/>
                    <a:pt x="7" y="6"/>
                  </a:cubicBezTo>
                  <a:cubicBezTo>
                    <a:pt x="11" y="4"/>
                    <a:pt x="18" y="5"/>
                    <a:pt x="20" y="7"/>
                  </a:cubicBezTo>
                  <a:cubicBezTo>
                    <a:pt x="17" y="4"/>
                    <a:pt x="15" y="3"/>
                    <a:pt x="9" y="3"/>
                  </a:cubicBezTo>
                  <a:cubicBezTo>
                    <a:pt x="14" y="1"/>
                    <a:pt x="18" y="1"/>
                    <a:pt x="22" y="6"/>
                  </a:cubicBezTo>
                  <a:cubicBezTo>
                    <a:pt x="19" y="0"/>
                    <a:pt x="12" y="0"/>
                    <a:pt x="7" y="2"/>
                  </a:cubicBezTo>
                  <a:cubicBezTo>
                    <a:pt x="3" y="3"/>
                    <a:pt x="1" y="7"/>
                    <a:pt x="1" y="11"/>
                  </a:cubicBezTo>
                  <a:cubicBezTo>
                    <a:pt x="0" y="15"/>
                    <a:pt x="2" y="17"/>
                    <a:pt x="3" y="17"/>
                  </a:cubicBezTo>
                  <a:cubicBezTo>
                    <a:pt x="8" y="18"/>
                    <a:pt x="10" y="14"/>
                    <a:pt x="23" y="15"/>
                  </a:cubicBezTo>
                  <a:close/>
                </a:path>
              </a:pathLst>
            </a:custGeom>
            <a:solidFill>
              <a:srgbClr val="361D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39" name="Freeform 101">
              <a:extLst>
                <a:ext uri="{FF2B5EF4-FFF2-40B4-BE49-F238E27FC236}">
                  <a16:creationId xmlns:a16="http://schemas.microsoft.com/office/drawing/2014/main" id="{C95C6230-F8BA-4404-B818-6F57078A09AB}"/>
                </a:ext>
              </a:extLst>
            </p:cNvPr>
            <p:cNvSpPr>
              <a:spLocks/>
            </p:cNvSpPr>
            <p:nvPr/>
          </p:nvSpPr>
          <p:spPr bwMode="auto">
            <a:xfrm>
              <a:off x="6608782" y="1801013"/>
              <a:ext cx="205818" cy="104040"/>
            </a:xfrm>
            <a:custGeom>
              <a:avLst/>
              <a:gdLst>
                <a:gd name="T0" fmla="*/ 44 w 53"/>
                <a:gd name="T1" fmla="*/ 1 h 27"/>
                <a:gd name="T2" fmla="*/ 48 w 53"/>
                <a:gd name="T3" fmla="*/ 0 h 27"/>
                <a:gd name="T4" fmla="*/ 52 w 53"/>
                <a:gd name="T5" fmla="*/ 13 h 27"/>
                <a:gd name="T6" fmla="*/ 32 w 53"/>
                <a:gd name="T7" fmla="*/ 24 h 27"/>
                <a:gd name="T8" fmla="*/ 1 w 53"/>
                <a:gd name="T9" fmla="*/ 22 h 27"/>
                <a:gd name="T10" fmla="*/ 13 w 53"/>
                <a:gd name="T11" fmla="*/ 16 h 27"/>
                <a:gd name="T12" fmla="*/ 44 w 53"/>
                <a:gd name="T13" fmla="*/ 1 h 27"/>
              </a:gdLst>
              <a:ahLst/>
              <a:cxnLst>
                <a:cxn ang="0">
                  <a:pos x="T0" y="T1"/>
                </a:cxn>
                <a:cxn ang="0">
                  <a:pos x="T2" y="T3"/>
                </a:cxn>
                <a:cxn ang="0">
                  <a:pos x="T4" y="T5"/>
                </a:cxn>
                <a:cxn ang="0">
                  <a:pos x="T6" y="T7"/>
                </a:cxn>
                <a:cxn ang="0">
                  <a:pos x="T8" y="T9"/>
                </a:cxn>
                <a:cxn ang="0">
                  <a:pos x="T10" y="T11"/>
                </a:cxn>
                <a:cxn ang="0">
                  <a:pos x="T12" y="T13"/>
                </a:cxn>
              </a:cxnLst>
              <a:rect l="0" t="0" r="r" b="b"/>
              <a:pathLst>
                <a:path w="53" h="27">
                  <a:moveTo>
                    <a:pt x="44" y="1"/>
                  </a:moveTo>
                  <a:cubicBezTo>
                    <a:pt x="45" y="1"/>
                    <a:pt x="47" y="0"/>
                    <a:pt x="48" y="0"/>
                  </a:cubicBezTo>
                  <a:cubicBezTo>
                    <a:pt x="51" y="1"/>
                    <a:pt x="53" y="10"/>
                    <a:pt x="52" y="13"/>
                  </a:cubicBezTo>
                  <a:cubicBezTo>
                    <a:pt x="49" y="19"/>
                    <a:pt x="41" y="22"/>
                    <a:pt x="32" y="24"/>
                  </a:cubicBezTo>
                  <a:cubicBezTo>
                    <a:pt x="20" y="27"/>
                    <a:pt x="4" y="21"/>
                    <a:pt x="1" y="22"/>
                  </a:cubicBezTo>
                  <a:cubicBezTo>
                    <a:pt x="0" y="23"/>
                    <a:pt x="12" y="16"/>
                    <a:pt x="13" y="16"/>
                  </a:cubicBezTo>
                  <a:cubicBezTo>
                    <a:pt x="24" y="14"/>
                    <a:pt x="46" y="13"/>
                    <a:pt x="44" y="1"/>
                  </a:cubicBezTo>
                  <a:close/>
                </a:path>
              </a:pathLst>
            </a:custGeom>
            <a:solidFill>
              <a:srgbClr val="0034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40" name="Freeform 102">
              <a:extLst>
                <a:ext uri="{FF2B5EF4-FFF2-40B4-BE49-F238E27FC236}">
                  <a16:creationId xmlns:a16="http://schemas.microsoft.com/office/drawing/2014/main" id="{5E56C97C-F4C9-44F3-8FD0-5479B3FDD25B}"/>
                </a:ext>
              </a:extLst>
            </p:cNvPr>
            <p:cNvSpPr>
              <a:spLocks/>
            </p:cNvSpPr>
            <p:nvPr/>
          </p:nvSpPr>
          <p:spPr bwMode="auto">
            <a:xfrm>
              <a:off x="6656279" y="1812321"/>
              <a:ext cx="137966" cy="72375"/>
            </a:xfrm>
            <a:custGeom>
              <a:avLst/>
              <a:gdLst>
                <a:gd name="T0" fmla="*/ 32 w 36"/>
                <a:gd name="T1" fmla="*/ 0 h 19"/>
                <a:gd name="T2" fmla="*/ 6 w 36"/>
                <a:gd name="T3" fmla="*/ 6 h 19"/>
                <a:gd name="T4" fmla="*/ 6 w 36"/>
                <a:gd name="T5" fmla="*/ 5 h 19"/>
                <a:gd name="T6" fmla="*/ 0 w 36"/>
                <a:gd name="T7" fmla="*/ 16 h 19"/>
                <a:gd name="T8" fmla="*/ 35 w 36"/>
                <a:gd name="T9" fmla="*/ 8 h 19"/>
                <a:gd name="T10" fmla="*/ 32 w 36"/>
                <a:gd name="T11" fmla="*/ 0 h 19"/>
              </a:gdLst>
              <a:ahLst/>
              <a:cxnLst>
                <a:cxn ang="0">
                  <a:pos x="T0" y="T1"/>
                </a:cxn>
                <a:cxn ang="0">
                  <a:pos x="T2" y="T3"/>
                </a:cxn>
                <a:cxn ang="0">
                  <a:pos x="T4" y="T5"/>
                </a:cxn>
                <a:cxn ang="0">
                  <a:pos x="T6" y="T7"/>
                </a:cxn>
                <a:cxn ang="0">
                  <a:pos x="T8" y="T9"/>
                </a:cxn>
                <a:cxn ang="0">
                  <a:pos x="T10" y="T11"/>
                </a:cxn>
              </a:cxnLst>
              <a:rect l="0" t="0" r="r" b="b"/>
              <a:pathLst>
                <a:path w="36" h="19">
                  <a:moveTo>
                    <a:pt x="32" y="0"/>
                  </a:moveTo>
                  <a:cubicBezTo>
                    <a:pt x="32" y="6"/>
                    <a:pt x="16" y="10"/>
                    <a:pt x="6" y="6"/>
                  </a:cubicBezTo>
                  <a:cubicBezTo>
                    <a:pt x="6" y="5"/>
                    <a:pt x="6" y="5"/>
                    <a:pt x="6" y="5"/>
                  </a:cubicBezTo>
                  <a:cubicBezTo>
                    <a:pt x="5" y="6"/>
                    <a:pt x="0" y="13"/>
                    <a:pt x="0" y="16"/>
                  </a:cubicBezTo>
                  <a:cubicBezTo>
                    <a:pt x="12" y="19"/>
                    <a:pt x="30" y="17"/>
                    <a:pt x="35" y="8"/>
                  </a:cubicBezTo>
                  <a:cubicBezTo>
                    <a:pt x="36" y="6"/>
                    <a:pt x="35" y="2"/>
                    <a:pt x="32" y="0"/>
                  </a:cubicBezTo>
                  <a:close/>
                </a:path>
              </a:pathLst>
            </a:custGeom>
            <a:solidFill>
              <a:srgbClr val="E8F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41" name="Freeform 103">
              <a:extLst>
                <a:ext uri="{FF2B5EF4-FFF2-40B4-BE49-F238E27FC236}">
                  <a16:creationId xmlns:a16="http://schemas.microsoft.com/office/drawing/2014/main" id="{A49FE026-50E0-46C4-83DC-2A1118E706B8}"/>
                </a:ext>
              </a:extLst>
            </p:cNvPr>
            <p:cNvSpPr>
              <a:spLocks/>
            </p:cNvSpPr>
            <p:nvPr/>
          </p:nvSpPr>
          <p:spPr bwMode="auto">
            <a:xfrm>
              <a:off x="6536407" y="1900530"/>
              <a:ext cx="147013" cy="325689"/>
            </a:xfrm>
            <a:custGeom>
              <a:avLst/>
              <a:gdLst>
                <a:gd name="T0" fmla="*/ 15 w 38"/>
                <a:gd name="T1" fmla="*/ 1 h 84"/>
                <a:gd name="T2" fmla="*/ 0 w 38"/>
                <a:gd name="T3" fmla="*/ 69 h 84"/>
                <a:gd name="T4" fmla="*/ 6 w 38"/>
                <a:gd name="T5" fmla="*/ 82 h 84"/>
                <a:gd name="T6" fmla="*/ 21 w 38"/>
                <a:gd name="T7" fmla="*/ 75 h 84"/>
                <a:gd name="T8" fmla="*/ 30 w 38"/>
                <a:gd name="T9" fmla="*/ 38 h 84"/>
                <a:gd name="T10" fmla="*/ 23 w 38"/>
                <a:gd name="T11" fmla="*/ 1 h 84"/>
                <a:gd name="T12" fmla="*/ 15 w 38"/>
                <a:gd name="T13" fmla="*/ 1 h 84"/>
              </a:gdLst>
              <a:ahLst/>
              <a:cxnLst>
                <a:cxn ang="0">
                  <a:pos x="T0" y="T1"/>
                </a:cxn>
                <a:cxn ang="0">
                  <a:pos x="T2" y="T3"/>
                </a:cxn>
                <a:cxn ang="0">
                  <a:pos x="T4" y="T5"/>
                </a:cxn>
                <a:cxn ang="0">
                  <a:pos x="T6" y="T7"/>
                </a:cxn>
                <a:cxn ang="0">
                  <a:pos x="T8" y="T9"/>
                </a:cxn>
                <a:cxn ang="0">
                  <a:pos x="T10" y="T11"/>
                </a:cxn>
                <a:cxn ang="0">
                  <a:pos x="T12" y="T13"/>
                </a:cxn>
              </a:cxnLst>
              <a:rect l="0" t="0" r="r" b="b"/>
              <a:pathLst>
                <a:path w="38" h="84">
                  <a:moveTo>
                    <a:pt x="15" y="1"/>
                  </a:moveTo>
                  <a:cubicBezTo>
                    <a:pt x="6" y="8"/>
                    <a:pt x="2" y="45"/>
                    <a:pt x="0" y="69"/>
                  </a:cubicBezTo>
                  <a:cubicBezTo>
                    <a:pt x="0" y="73"/>
                    <a:pt x="0" y="79"/>
                    <a:pt x="6" y="82"/>
                  </a:cubicBezTo>
                  <a:cubicBezTo>
                    <a:pt x="10" y="84"/>
                    <a:pt x="19" y="83"/>
                    <a:pt x="21" y="75"/>
                  </a:cubicBezTo>
                  <a:cubicBezTo>
                    <a:pt x="25" y="64"/>
                    <a:pt x="29" y="48"/>
                    <a:pt x="30" y="38"/>
                  </a:cubicBezTo>
                  <a:cubicBezTo>
                    <a:pt x="32" y="27"/>
                    <a:pt x="38" y="8"/>
                    <a:pt x="23" y="1"/>
                  </a:cubicBezTo>
                  <a:cubicBezTo>
                    <a:pt x="21" y="0"/>
                    <a:pt x="17" y="0"/>
                    <a:pt x="15" y="1"/>
                  </a:cubicBezTo>
                  <a:close/>
                </a:path>
              </a:pathLst>
            </a:custGeom>
            <a:solidFill>
              <a:srgbClr val="002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42" name="Freeform 104">
              <a:extLst>
                <a:ext uri="{FF2B5EF4-FFF2-40B4-BE49-F238E27FC236}">
                  <a16:creationId xmlns:a16="http://schemas.microsoft.com/office/drawing/2014/main" id="{5DC84812-4796-47BC-8DC9-32A00C745AE3}"/>
                </a:ext>
              </a:extLst>
            </p:cNvPr>
            <p:cNvSpPr>
              <a:spLocks/>
            </p:cNvSpPr>
            <p:nvPr/>
          </p:nvSpPr>
          <p:spPr bwMode="auto">
            <a:xfrm>
              <a:off x="6543192" y="1900530"/>
              <a:ext cx="74638" cy="269147"/>
            </a:xfrm>
            <a:custGeom>
              <a:avLst/>
              <a:gdLst>
                <a:gd name="T0" fmla="*/ 11 w 19"/>
                <a:gd name="T1" fmla="*/ 2 h 69"/>
                <a:gd name="T2" fmla="*/ 0 w 19"/>
                <a:gd name="T3" fmla="*/ 51 h 69"/>
                <a:gd name="T4" fmla="*/ 9 w 19"/>
                <a:gd name="T5" fmla="*/ 69 h 69"/>
                <a:gd name="T6" fmla="*/ 19 w 19"/>
                <a:gd name="T7" fmla="*/ 0 h 69"/>
                <a:gd name="T8" fmla="*/ 11 w 19"/>
                <a:gd name="T9" fmla="*/ 2 h 69"/>
              </a:gdLst>
              <a:ahLst/>
              <a:cxnLst>
                <a:cxn ang="0">
                  <a:pos x="T0" y="T1"/>
                </a:cxn>
                <a:cxn ang="0">
                  <a:pos x="T2" y="T3"/>
                </a:cxn>
                <a:cxn ang="0">
                  <a:pos x="T4" y="T5"/>
                </a:cxn>
                <a:cxn ang="0">
                  <a:pos x="T6" y="T7"/>
                </a:cxn>
                <a:cxn ang="0">
                  <a:pos x="T8" y="T9"/>
                </a:cxn>
              </a:cxnLst>
              <a:rect l="0" t="0" r="r" b="b"/>
              <a:pathLst>
                <a:path w="19" h="69">
                  <a:moveTo>
                    <a:pt x="11" y="2"/>
                  </a:moveTo>
                  <a:cubicBezTo>
                    <a:pt x="4" y="7"/>
                    <a:pt x="1" y="32"/>
                    <a:pt x="0" y="51"/>
                  </a:cubicBezTo>
                  <a:cubicBezTo>
                    <a:pt x="2" y="58"/>
                    <a:pt x="3" y="63"/>
                    <a:pt x="9" y="69"/>
                  </a:cubicBezTo>
                  <a:cubicBezTo>
                    <a:pt x="3" y="53"/>
                    <a:pt x="15" y="11"/>
                    <a:pt x="19" y="0"/>
                  </a:cubicBezTo>
                  <a:cubicBezTo>
                    <a:pt x="17" y="0"/>
                    <a:pt x="14" y="0"/>
                    <a:pt x="11" y="2"/>
                  </a:cubicBezTo>
                  <a:close/>
                </a:path>
              </a:pathLst>
            </a:custGeom>
            <a:solidFill>
              <a:srgbClr val="001E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43" name="Freeform 105">
              <a:extLst>
                <a:ext uri="{FF2B5EF4-FFF2-40B4-BE49-F238E27FC236}">
                  <a16:creationId xmlns:a16="http://schemas.microsoft.com/office/drawing/2014/main" id="{4F626FDA-8BC3-4491-BF4D-59B778D84FE8}"/>
                </a:ext>
              </a:extLst>
            </p:cNvPr>
            <p:cNvSpPr>
              <a:spLocks/>
            </p:cNvSpPr>
            <p:nvPr/>
          </p:nvSpPr>
          <p:spPr bwMode="auto">
            <a:xfrm>
              <a:off x="6303449" y="1936717"/>
              <a:ext cx="169631" cy="135704"/>
            </a:xfrm>
            <a:custGeom>
              <a:avLst/>
              <a:gdLst>
                <a:gd name="T0" fmla="*/ 17 w 44"/>
                <a:gd name="T1" fmla="*/ 12 h 35"/>
                <a:gd name="T2" fmla="*/ 27 w 44"/>
                <a:gd name="T3" fmla="*/ 14 h 35"/>
                <a:gd name="T4" fmla="*/ 35 w 44"/>
                <a:gd name="T5" fmla="*/ 20 h 35"/>
                <a:gd name="T6" fmla="*/ 42 w 44"/>
                <a:gd name="T7" fmla="*/ 25 h 35"/>
                <a:gd name="T8" fmla="*/ 34 w 44"/>
                <a:gd name="T9" fmla="*/ 35 h 35"/>
                <a:gd name="T10" fmla="*/ 24 w 44"/>
                <a:gd name="T11" fmla="*/ 30 h 35"/>
                <a:gd name="T12" fmla="*/ 6 w 44"/>
                <a:gd name="T13" fmla="*/ 24 h 35"/>
                <a:gd name="T14" fmla="*/ 2 w 44"/>
                <a:gd name="T15" fmla="*/ 3 h 35"/>
                <a:gd name="T16" fmla="*/ 9 w 44"/>
                <a:gd name="T17" fmla="*/ 3 h 35"/>
                <a:gd name="T18" fmla="*/ 17 w 44"/>
                <a:gd name="T19"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5">
                  <a:moveTo>
                    <a:pt x="17" y="12"/>
                  </a:moveTo>
                  <a:cubicBezTo>
                    <a:pt x="22" y="15"/>
                    <a:pt x="23" y="14"/>
                    <a:pt x="27" y="14"/>
                  </a:cubicBezTo>
                  <a:cubicBezTo>
                    <a:pt x="33" y="15"/>
                    <a:pt x="32" y="18"/>
                    <a:pt x="35" y="20"/>
                  </a:cubicBezTo>
                  <a:cubicBezTo>
                    <a:pt x="37" y="22"/>
                    <a:pt x="40" y="23"/>
                    <a:pt x="42" y="25"/>
                  </a:cubicBezTo>
                  <a:cubicBezTo>
                    <a:pt x="44" y="28"/>
                    <a:pt x="38" y="34"/>
                    <a:pt x="34" y="35"/>
                  </a:cubicBezTo>
                  <a:cubicBezTo>
                    <a:pt x="24" y="30"/>
                    <a:pt x="24" y="30"/>
                    <a:pt x="24" y="30"/>
                  </a:cubicBezTo>
                  <a:cubicBezTo>
                    <a:pt x="17" y="29"/>
                    <a:pt x="9" y="27"/>
                    <a:pt x="6" y="24"/>
                  </a:cubicBezTo>
                  <a:cubicBezTo>
                    <a:pt x="4" y="21"/>
                    <a:pt x="0" y="5"/>
                    <a:pt x="2" y="3"/>
                  </a:cubicBezTo>
                  <a:cubicBezTo>
                    <a:pt x="5" y="0"/>
                    <a:pt x="7" y="1"/>
                    <a:pt x="9" y="3"/>
                  </a:cubicBezTo>
                  <a:cubicBezTo>
                    <a:pt x="10" y="4"/>
                    <a:pt x="15" y="10"/>
                    <a:pt x="17" y="12"/>
                  </a:cubicBezTo>
                  <a:close/>
                </a:path>
              </a:pathLst>
            </a:custGeom>
            <a:solidFill>
              <a:srgbClr val="F1B2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44" name="Freeform 106">
              <a:extLst>
                <a:ext uri="{FF2B5EF4-FFF2-40B4-BE49-F238E27FC236}">
                  <a16:creationId xmlns:a16="http://schemas.microsoft.com/office/drawing/2014/main" id="{9B4F0CFE-470F-4060-91DB-C0A286991FCF}"/>
                </a:ext>
              </a:extLst>
            </p:cNvPr>
            <p:cNvSpPr>
              <a:spLocks/>
            </p:cNvSpPr>
            <p:nvPr/>
          </p:nvSpPr>
          <p:spPr bwMode="auto">
            <a:xfrm>
              <a:off x="6303449" y="1948025"/>
              <a:ext cx="147013" cy="124396"/>
            </a:xfrm>
            <a:custGeom>
              <a:avLst/>
              <a:gdLst>
                <a:gd name="T0" fmla="*/ 38 w 38"/>
                <a:gd name="T1" fmla="*/ 30 h 32"/>
                <a:gd name="T2" fmla="*/ 34 w 38"/>
                <a:gd name="T3" fmla="*/ 32 h 32"/>
                <a:gd name="T4" fmla="*/ 24 w 38"/>
                <a:gd name="T5" fmla="*/ 27 h 32"/>
                <a:gd name="T6" fmla="*/ 6 w 38"/>
                <a:gd name="T7" fmla="*/ 21 h 32"/>
                <a:gd name="T8" fmla="*/ 2 w 38"/>
                <a:gd name="T9" fmla="*/ 0 h 32"/>
                <a:gd name="T10" fmla="*/ 5 w 38"/>
                <a:gd name="T11" fmla="*/ 9 h 32"/>
                <a:gd name="T12" fmla="*/ 7 w 38"/>
                <a:gd name="T13" fmla="*/ 13 h 32"/>
                <a:gd name="T14" fmla="*/ 13 w 38"/>
                <a:gd name="T15" fmla="*/ 21 h 32"/>
                <a:gd name="T16" fmla="*/ 32 w 38"/>
                <a:gd name="T17" fmla="*/ 27 h 32"/>
                <a:gd name="T18" fmla="*/ 36 w 38"/>
                <a:gd name="T19" fmla="*/ 29 h 32"/>
                <a:gd name="T20" fmla="*/ 38 w 38"/>
                <a:gd name="T2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2">
                  <a:moveTo>
                    <a:pt x="38" y="30"/>
                  </a:moveTo>
                  <a:cubicBezTo>
                    <a:pt x="37" y="31"/>
                    <a:pt x="35" y="32"/>
                    <a:pt x="34" y="32"/>
                  </a:cubicBezTo>
                  <a:cubicBezTo>
                    <a:pt x="24" y="27"/>
                    <a:pt x="24" y="27"/>
                    <a:pt x="24" y="27"/>
                  </a:cubicBezTo>
                  <a:cubicBezTo>
                    <a:pt x="17" y="26"/>
                    <a:pt x="9" y="24"/>
                    <a:pt x="6" y="21"/>
                  </a:cubicBezTo>
                  <a:cubicBezTo>
                    <a:pt x="4" y="18"/>
                    <a:pt x="0" y="2"/>
                    <a:pt x="2" y="0"/>
                  </a:cubicBezTo>
                  <a:cubicBezTo>
                    <a:pt x="5" y="0"/>
                    <a:pt x="5" y="8"/>
                    <a:pt x="5" y="9"/>
                  </a:cubicBezTo>
                  <a:cubicBezTo>
                    <a:pt x="5" y="10"/>
                    <a:pt x="6" y="12"/>
                    <a:pt x="7" y="13"/>
                  </a:cubicBezTo>
                  <a:cubicBezTo>
                    <a:pt x="7" y="16"/>
                    <a:pt x="10" y="20"/>
                    <a:pt x="13" y="21"/>
                  </a:cubicBezTo>
                  <a:cubicBezTo>
                    <a:pt x="23" y="25"/>
                    <a:pt x="23" y="20"/>
                    <a:pt x="32" y="27"/>
                  </a:cubicBezTo>
                  <a:cubicBezTo>
                    <a:pt x="34" y="29"/>
                    <a:pt x="34" y="27"/>
                    <a:pt x="36" y="29"/>
                  </a:cubicBezTo>
                  <a:lnTo>
                    <a:pt x="38" y="30"/>
                  </a:lnTo>
                  <a:close/>
                </a:path>
              </a:pathLst>
            </a:custGeom>
            <a:solidFill>
              <a:srgbClr val="E8A4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45" name="Freeform 107">
              <a:extLst>
                <a:ext uri="{FF2B5EF4-FFF2-40B4-BE49-F238E27FC236}">
                  <a16:creationId xmlns:a16="http://schemas.microsoft.com/office/drawing/2014/main" id="{31A018F9-4139-44ED-AF4E-13D31AB2FD3E}"/>
                </a:ext>
              </a:extLst>
            </p:cNvPr>
            <p:cNvSpPr>
              <a:spLocks/>
            </p:cNvSpPr>
            <p:nvPr/>
          </p:nvSpPr>
          <p:spPr bwMode="auto">
            <a:xfrm>
              <a:off x="6323804" y="1979690"/>
              <a:ext cx="104040" cy="45235"/>
            </a:xfrm>
            <a:custGeom>
              <a:avLst/>
              <a:gdLst>
                <a:gd name="T0" fmla="*/ 5 w 27"/>
                <a:gd name="T1" fmla="*/ 12 h 12"/>
                <a:gd name="T2" fmla="*/ 2 w 27"/>
                <a:gd name="T3" fmla="*/ 6 h 12"/>
                <a:gd name="T4" fmla="*/ 5 w 27"/>
                <a:gd name="T5" fmla="*/ 4 h 12"/>
                <a:gd name="T6" fmla="*/ 11 w 27"/>
                <a:gd name="T7" fmla="*/ 10 h 12"/>
                <a:gd name="T8" fmla="*/ 27 w 27"/>
                <a:gd name="T9" fmla="*/ 12 h 12"/>
                <a:gd name="T10" fmla="*/ 16 w 27"/>
                <a:gd name="T11" fmla="*/ 5 h 12"/>
                <a:gd name="T12" fmla="*/ 13 w 27"/>
                <a:gd name="T13" fmla="*/ 2 h 12"/>
                <a:gd name="T14" fmla="*/ 10 w 27"/>
                <a:gd name="T15" fmla="*/ 6 h 12"/>
                <a:gd name="T16" fmla="*/ 1 w 27"/>
                <a:gd name="T17" fmla="*/ 4 h 12"/>
                <a:gd name="T18" fmla="*/ 5 w 27"/>
                <a:gd name="T1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12">
                  <a:moveTo>
                    <a:pt x="5" y="12"/>
                  </a:moveTo>
                  <a:cubicBezTo>
                    <a:pt x="5" y="11"/>
                    <a:pt x="2" y="7"/>
                    <a:pt x="2" y="6"/>
                  </a:cubicBezTo>
                  <a:cubicBezTo>
                    <a:pt x="2" y="5"/>
                    <a:pt x="3" y="4"/>
                    <a:pt x="5" y="4"/>
                  </a:cubicBezTo>
                  <a:cubicBezTo>
                    <a:pt x="6" y="4"/>
                    <a:pt x="9" y="8"/>
                    <a:pt x="11" y="10"/>
                  </a:cubicBezTo>
                  <a:cubicBezTo>
                    <a:pt x="20" y="8"/>
                    <a:pt x="18" y="7"/>
                    <a:pt x="27" y="12"/>
                  </a:cubicBezTo>
                  <a:cubicBezTo>
                    <a:pt x="23" y="7"/>
                    <a:pt x="22" y="6"/>
                    <a:pt x="16" y="5"/>
                  </a:cubicBezTo>
                  <a:cubicBezTo>
                    <a:pt x="14" y="5"/>
                    <a:pt x="13" y="5"/>
                    <a:pt x="13" y="2"/>
                  </a:cubicBezTo>
                  <a:cubicBezTo>
                    <a:pt x="12" y="4"/>
                    <a:pt x="11" y="6"/>
                    <a:pt x="10" y="6"/>
                  </a:cubicBezTo>
                  <a:cubicBezTo>
                    <a:pt x="8" y="5"/>
                    <a:pt x="4" y="0"/>
                    <a:pt x="1" y="4"/>
                  </a:cubicBezTo>
                  <a:cubicBezTo>
                    <a:pt x="0" y="6"/>
                    <a:pt x="4" y="10"/>
                    <a:pt x="5" y="12"/>
                  </a:cubicBezTo>
                  <a:close/>
                </a:path>
              </a:pathLst>
            </a:custGeom>
            <a:solidFill>
              <a:srgbClr val="DB96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46" name="Freeform 108">
              <a:extLst>
                <a:ext uri="{FF2B5EF4-FFF2-40B4-BE49-F238E27FC236}">
                  <a16:creationId xmlns:a16="http://schemas.microsoft.com/office/drawing/2014/main" id="{3CF3FADF-00BB-44E9-AD88-3A6D28281419}"/>
                </a:ext>
              </a:extLst>
            </p:cNvPr>
            <p:cNvSpPr>
              <a:spLocks/>
            </p:cNvSpPr>
            <p:nvPr/>
          </p:nvSpPr>
          <p:spPr bwMode="auto">
            <a:xfrm>
              <a:off x="6391656" y="1997783"/>
              <a:ext cx="217126" cy="226173"/>
            </a:xfrm>
            <a:custGeom>
              <a:avLst/>
              <a:gdLst>
                <a:gd name="T0" fmla="*/ 52 w 56"/>
                <a:gd name="T1" fmla="*/ 35 h 58"/>
                <a:gd name="T2" fmla="*/ 17 w 56"/>
                <a:gd name="T3" fmla="*/ 5 h 58"/>
                <a:gd name="T4" fmla="*/ 3 w 56"/>
                <a:gd name="T5" fmla="*/ 19 h 58"/>
                <a:gd name="T6" fmla="*/ 39 w 56"/>
                <a:gd name="T7" fmla="*/ 54 h 58"/>
                <a:gd name="T8" fmla="*/ 51 w 56"/>
                <a:gd name="T9" fmla="*/ 57 h 58"/>
                <a:gd name="T10" fmla="*/ 56 w 56"/>
                <a:gd name="T11" fmla="*/ 46 h 58"/>
                <a:gd name="T12" fmla="*/ 52 w 56"/>
                <a:gd name="T13" fmla="*/ 35 h 58"/>
              </a:gdLst>
              <a:ahLst/>
              <a:cxnLst>
                <a:cxn ang="0">
                  <a:pos x="T0" y="T1"/>
                </a:cxn>
                <a:cxn ang="0">
                  <a:pos x="T2" y="T3"/>
                </a:cxn>
                <a:cxn ang="0">
                  <a:pos x="T4" y="T5"/>
                </a:cxn>
                <a:cxn ang="0">
                  <a:pos x="T6" y="T7"/>
                </a:cxn>
                <a:cxn ang="0">
                  <a:pos x="T8" y="T9"/>
                </a:cxn>
                <a:cxn ang="0">
                  <a:pos x="T10" y="T11"/>
                </a:cxn>
                <a:cxn ang="0">
                  <a:pos x="T12" y="T13"/>
                </a:cxn>
              </a:cxnLst>
              <a:rect l="0" t="0" r="r" b="b"/>
              <a:pathLst>
                <a:path w="56" h="58">
                  <a:moveTo>
                    <a:pt x="52" y="35"/>
                  </a:moveTo>
                  <a:cubicBezTo>
                    <a:pt x="17" y="5"/>
                    <a:pt x="17" y="5"/>
                    <a:pt x="17" y="5"/>
                  </a:cubicBezTo>
                  <a:cubicBezTo>
                    <a:pt x="9" y="0"/>
                    <a:pt x="0" y="14"/>
                    <a:pt x="3" y="19"/>
                  </a:cubicBezTo>
                  <a:cubicBezTo>
                    <a:pt x="39" y="54"/>
                    <a:pt x="39" y="54"/>
                    <a:pt x="39" y="54"/>
                  </a:cubicBezTo>
                  <a:cubicBezTo>
                    <a:pt x="44" y="58"/>
                    <a:pt x="48" y="58"/>
                    <a:pt x="51" y="57"/>
                  </a:cubicBezTo>
                  <a:cubicBezTo>
                    <a:pt x="55" y="55"/>
                    <a:pt x="56" y="50"/>
                    <a:pt x="56" y="46"/>
                  </a:cubicBezTo>
                  <a:cubicBezTo>
                    <a:pt x="56" y="42"/>
                    <a:pt x="55" y="39"/>
                    <a:pt x="52" y="35"/>
                  </a:cubicBezTo>
                  <a:close/>
                </a:path>
              </a:pathLst>
            </a:custGeom>
            <a:solidFill>
              <a:srgbClr val="002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47" name="Freeform 109">
              <a:extLst>
                <a:ext uri="{FF2B5EF4-FFF2-40B4-BE49-F238E27FC236}">
                  <a16:creationId xmlns:a16="http://schemas.microsoft.com/office/drawing/2014/main" id="{428DD549-0366-4B7D-97E2-1D3466D91D78}"/>
                </a:ext>
              </a:extLst>
            </p:cNvPr>
            <p:cNvSpPr>
              <a:spLocks/>
            </p:cNvSpPr>
            <p:nvPr/>
          </p:nvSpPr>
          <p:spPr bwMode="auto">
            <a:xfrm>
              <a:off x="6400703" y="2029448"/>
              <a:ext cx="205818" cy="194509"/>
            </a:xfrm>
            <a:custGeom>
              <a:avLst/>
              <a:gdLst>
                <a:gd name="T0" fmla="*/ 4 w 53"/>
                <a:gd name="T1" fmla="*/ 0 h 50"/>
                <a:gd name="T2" fmla="*/ 1 w 53"/>
                <a:gd name="T3" fmla="*/ 11 h 50"/>
                <a:gd name="T4" fmla="*/ 33 w 53"/>
                <a:gd name="T5" fmla="*/ 43 h 50"/>
                <a:gd name="T6" fmla="*/ 43 w 53"/>
                <a:gd name="T7" fmla="*/ 50 h 50"/>
                <a:gd name="T8" fmla="*/ 53 w 53"/>
                <a:gd name="T9" fmla="*/ 47 h 50"/>
                <a:gd name="T10" fmla="*/ 4 w 53"/>
                <a:gd name="T11" fmla="*/ 0 h 50"/>
              </a:gdLst>
              <a:ahLst/>
              <a:cxnLst>
                <a:cxn ang="0">
                  <a:pos x="T0" y="T1"/>
                </a:cxn>
                <a:cxn ang="0">
                  <a:pos x="T2" y="T3"/>
                </a:cxn>
                <a:cxn ang="0">
                  <a:pos x="T4" y="T5"/>
                </a:cxn>
                <a:cxn ang="0">
                  <a:pos x="T6" y="T7"/>
                </a:cxn>
                <a:cxn ang="0">
                  <a:pos x="T8" y="T9"/>
                </a:cxn>
                <a:cxn ang="0">
                  <a:pos x="T10" y="T11"/>
                </a:cxn>
              </a:cxnLst>
              <a:rect l="0" t="0" r="r" b="b"/>
              <a:pathLst>
                <a:path w="53" h="50">
                  <a:moveTo>
                    <a:pt x="4" y="0"/>
                  </a:moveTo>
                  <a:cubicBezTo>
                    <a:pt x="1" y="3"/>
                    <a:pt x="0" y="9"/>
                    <a:pt x="1" y="11"/>
                  </a:cubicBezTo>
                  <a:cubicBezTo>
                    <a:pt x="33" y="43"/>
                    <a:pt x="33" y="43"/>
                    <a:pt x="33" y="43"/>
                  </a:cubicBezTo>
                  <a:cubicBezTo>
                    <a:pt x="36" y="46"/>
                    <a:pt x="38" y="48"/>
                    <a:pt x="43" y="50"/>
                  </a:cubicBezTo>
                  <a:cubicBezTo>
                    <a:pt x="45" y="50"/>
                    <a:pt x="50" y="50"/>
                    <a:pt x="53" y="47"/>
                  </a:cubicBezTo>
                  <a:cubicBezTo>
                    <a:pt x="44" y="48"/>
                    <a:pt x="13" y="17"/>
                    <a:pt x="4" y="0"/>
                  </a:cubicBezTo>
                  <a:close/>
                </a:path>
              </a:pathLst>
            </a:custGeom>
            <a:solidFill>
              <a:srgbClr val="001E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grpSp>
      <p:grpSp>
        <p:nvGrpSpPr>
          <p:cNvPr id="4" name="Group 247">
            <a:extLst>
              <a:ext uri="{FF2B5EF4-FFF2-40B4-BE49-F238E27FC236}">
                <a16:creationId xmlns:a16="http://schemas.microsoft.com/office/drawing/2014/main" id="{0B29C190-C11F-413E-92C3-591658C5A62C}"/>
              </a:ext>
            </a:extLst>
          </p:cNvPr>
          <p:cNvGrpSpPr/>
          <p:nvPr/>
        </p:nvGrpSpPr>
        <p:grpSpPr>
          <a:xfrm>
            <a:off x="9409492" y="3980541"/>
            <a:ext cx="406187" cy="1425672"/>
            <a:chOff x="8483759" y="4101195"/>
            <a:chExt cx="456870" cy="1603568"/>
          </a:xfrm>
        </p:grpSpPr>
        <p:sp>
          <p:nvSpPr>
            <p:cNvPr id="249" name="Freeform 12">
              <a:extLst>
                <a:ext uri="{FF2B5EF4-FFF2-40B4-BE49-F238E27FC236}">
                  <a16:creationId xmlns:a16="http://schemas.microsoft.com/office/drawing/2014/main" id="{9A89C819-041D-41EC-8C75-85EBC94C7C12}"/>
                </a:ext>
              </a:extLst>
            </p:cNvPr>
            <p:cNvSpPr>
              <a:spLocks/>
            </p:cNvSpPr>
            <p:nvPr/>
          </p:nvSpPr>
          <p:spPr bwMode="auto">
            <a:xfrm>
              <a:off x="8816233" y="4349985"/>
              <a:ext cx="113087" cy="411635"/>
            </a:xfrm>
            <a:custGeom>
              <a:avLst/>
              <a:gdLst>
                <a:gd name="T0" fmla="*/ 16 w 29"/>
                <a:gd name="T1" fmla="*/ 2 h 106"/>
                <a:gd name="T2" fmla="*/ 11 w 29"/>
                <a:gd name="T3" fmla="*/ 48 h 106"/>
                <a:gd name="T4" fmla="*/ 1 w 29"/>
                <a:gd name="T5" fmla="*/ 96 h 106"/>
                <a:gd name="T6" fmla="*/ 14 w 29"/>
                <a:gd name="T7" fmla="*/ 102 h 106"/>
                <a:gd name="T8" fmla="*/ 27 w 29"/>
                <a:gd name="T9" fmla="*/ 54 h 106"/>
                <a:gd name="T10" fmla="*/ 29 w 29"/>
                <a:gd name="T11" fmla="*/ 25 h 106"/>
                <a:gd name="T12" fmla="*/ 27 w 29"/>
                <a:gd name="T13" fmla="*/ 9 h 106"/>
                <a:gd name="T14" fmla="*/ 16 w 29"/>
                <a:gd name="T15" fmla="*/ 2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106">
                  <a:moveTo>
                    <a:pt x="16" y="2"/>
                  </a:moveTo>
                  <a:cubicBezTo>
                    <a:pt x="9" y="5"/>
                    <a:pt x="11" y="25"/>
                    <a:pt x="11" y="48"/>
                  </a:cubicBezTo>
                  <a:cubicBezTo>
                    <a:pt x="1" y="96"/>
                    <a:pt x="1" y="96"/>
                    <a:pt x="1" y="96"/>
                  </a:cubicBezTo>
                  <a:cubicBezTo>
                    <a:pt x="0" y="102"/>
                    <a:pt x="10" y="106"/>
                    <a:pt x="14" y="102"/>
                  </a:cubicBezTo>
                  <a:cubicBezTo>
                    <a:pt x="27" y="54"/>
                    <a:pt x="27" y="54"/>
                    <a:pt x="27" y="54"/>
                  </a:cubicBezTo>
                  <a:cubicBezTo>
                    <a:pt x="28" y="45"/>
                    <a:pt x="29" y="34"/>
                    <a:pt x="29" y="25"/>
                  </a:cubicBezTo>
                  <a:cubicBezTo>
                    <a:pt x="29" y="20"/>
                    <a:pt x="29" y="14"/>
                    <a:pt x="27" y="9"/>
                  </a:cubicBezTo>
                  <a:cubicBezTo>
                    <a:pt x="25" y="4"/>
                    <a:pt x="22" y="0"/>
                    <a:pt x="16" y="2"/>
                  </a:cubicBezTo>
                  <a:close/>
                </a:path>
              </a:pathLst>
            </a:custGeom>
            <a:solidFill>
              <a:srgbClr val="6EB0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50" name="Freeform 13">
              <a:extLst>
                <a:ext uri="{FF2B5EF4-FFF2-40B4-BE49-F238E27FC236}">
                  <a16:creationId xmlns:a16="http://schemas.microsoft.com/office/drawing/2014/main" id="{A9F61A8F-5D6B-4CA7-97B5-65C4B0FF1360}"/>
                </a:ext>
              </a:extLst>
            </p:cNvPr>
            <p:cNvSpPr>
              <a:spLocks/>
            </p:cNvSpPr>
            <p:nvPr/>
          </p:nvSpPr>
          <p:spPr bwMode="auto">
            <a:xfrm>
              <a:off x="8816233" y="4359032"/>
              <a:ext cx="97255" cy="402588"/>
            </a:xfrm>
            <a:custGeom>
              <a:avLst/>
              <a:gdLst>
                <a:gd name="T0" fmla="*/ 15 w 25"/>
                <a:gd name="T1" fmla="*/ 0 h 104"/>
                <a:gd name="T2" fmla="*/ 11 w 25"/>
                <a:gd name="T3" fmla="*/ 46 h 104"/>
                <a:gd name="T4" fmla="*/ 1 w 25"/>
                <a:gd name="T5" fmla="*/ 94 h 104"/>
                <a:gd name="T6" fmla="*/ 13 w 25"/>
                <a:gd name="T7" fmla="*/ 101 h 104"/>
                <a:gd name="T8" fmla="*/ 22 w 25"/>
                <a:gd name="T9" fmla="*/ 55 h 104"/>
                <a:gd name="T10" fmla="*/ 15 w 25"/>
                <a:gd name="T11" fmla="*/ 0 h 104"/>
              </a:gdLst>
              <a:ahLst/>
              <a:cxnLst>
                <a:cxn ang="0">
                  <a:pos x="T0" y="T1"/>
                </a:cxn>
                <a:cxn ang="0">
                  <a:pos x="T2" y="T3"/>
                </a:cxn>
                <a:cxn ang="0">
                  <a:pos x="T4" y="T5"/>
                </a:cxn>
                <a:cxn ang="0">
                  <a:pos x="T6" y="T7"/>
                </a:cxn>
                <a:cxn ang="0">
                  <a:pos x="T8" y="T9"/>
                </a:cxn>
                <a:cxn ang="0">
                  <a:pos x="T10" y="T11"/>
                </a:cxn>
              </a:cxnLst>
              <a:rect l="0" t="0" r="r" b="b"/>
              <a:pathLst>
                <a:path w="25" h="104">
                  <a:moveTo>
                    <a:pt x="15" y="0"/>
                  </a:moveTo>
                  <a:cubicBezTo>
                    <a:pt x="9" y="4"/>
                    <a:pt x="11" y="24"/>
                    <a:pt x="11" y="46"/>
                  </a:cubicBezTo>
                  <a:cubicBezTo>
                    <a:pt x="1" y="94"/>
                    <a:pt x="1" y="94"/>
                    <a:pt x="1" y="94"/>
                  </a:cubicBezTo>
                  <a:cubicBezTo>
                    <a:pt x="0" y="99"/>
                    <a:pt x="8" y="104"/>
                    <a:pt x="13" y="101"/>
                  </a:cubicBezTo>
                  <a:cubicBezTo>
                    <a:pt x="11" y="84"/>
                    <a:pt x="16" y="73"/>
                    <a:pt x="22" y="55"/>
                  </a:cubicBezTo>
                  <a:cubicBezTo>
                    <a:pt x="25" y="34"/>
                    <a:pt x="20" y="19"/>
                    <a:pt x="15" y="0"/>
                  </a:cubicBezTo>
                  <a:close/>
                </a:path>
              </a:pathLst>
            </a:custGeom>
            <a:solidFill>
              <a:srgbClr val="62A3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51" name="Freeform 14">
              <a:extLst>
                <a:ext uri="{FF2B5EF4-FFF2-40B4-BE49-F238E27FC236}">
                  <a16:creationId xmlns:a16="http://schemas.microsoft.com/office/drawing/2014/main" id="{83D2DF30-2A31-4FD1-81DC-5112B5240705}"/>
                </a:ext>
              </a:extLst>
            </p:cNvPr>
            <p:cNvSpPr>
              <a:spLocks/>
            </p:cNvSpPr>
            <p:nvPr/>
          </p:nvSpPr>
          <p:spPr bwMode="auto">
            <a:xfrm>
              <a:off x="8746120" y="4691507"/>
              <a:ext cx="189986" cy="931834"/>
            </a:xfrm>
            <a:custGeom>
              <a:avLst/>
              <a:gdLst>
                <a:gd name="T0" fmla="*/ 29 w 49"/>
                <a:gd name="T1" fmla="*/ 223 h 240"/>
                <a:gd name="T2" fmla="*/ 36 w 49"/>
                <a:gd name="T3" fmla="*/ 205 h 240"/>
                <a:gd name="T4" fmla="*/ 35 w 49"/>
                <a:gd name="T5" fmla="*/ 191 h 240"/>
                <a:gd name="T6" fmla="*/ 41 w 49"/>
                <a:gd name="T7" fmla="*/ 151 h 240"/>
                <a:gd name="T8" fmla="*/ 34 w 49"/>
                <a:gd name="T9" fmla="*/ 111 h 240"/>
                <a:gd name="T10" fmla="*/ 39 w 49"/>
                <a:gd name="T11" fmla="*/ 59 h 240"/>
                <a:gd name="T12" fmla="*/ 32 w 49"/>
                <a:gd name="T13" fmla="*/ 2 h 240"/>
                <a:gd name="T14" fmla="*/ 18 w 49"/>
                <a:gd name="T15" fmla="*/ 0 h 240"/>
                <a:gd name="T16" fmla="*/ 4 w 49"/>
                <a:gd name="T17" fmla="*/ 30 h 240"/>
                <a:gd name="T18" fmla="*/ 8 w 49"/>
                <a:gd name="T19" fmla="*/ 100 h 240"/>
                <a:gd name="T20" fmla="*/ 11 w 49"/>
                <a:gd name="T21" fmla="*/ 112 h 240"/>
                <a:gd name="T22" fmla="*/ 14 w 49"/>
                <a:gd name="T23" fmla="*/ 123 h 240"/>
                <a:gd name="T24" fmla="*/ 16 w 49"/>
                <a:gd name="T25" fmla="*/ 159 h 240"/>
                <a:gd name="T26" fmla="*/ 20 w 49"/>
                <a:gd name="T27" fmla="*/ 187 h 240"/>
                <a:gd name="T28" fmla="*/ 17 w 49"/>
                <a:gd name="T29" fmla="*/ 218 h 240"/>
                <a:gd name="T30" fmla="*/ 29 w 49"/>
                <a:gd name="T31" fmla="*/ 223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 h="240">
                  <a:moveTo>
                    <a:pt x="29" y="223"/>
                  </a:moveTo>
                  <a:cubicBezTo>
                    <a:pt x="34" y="219"/>
                    <a:pt x="41" y="215"/>
                    <a:pt x="36" y="205"/>
                  </a:cubicBezTo>
                  <a:cubicBezTo>
                    <a:pt x="33" y="200"/>
                    <a:pt x="34" y="197"/>
                    <a:pt x="35" y="191"/>
                  </a:cubicBezTo>
                  <a:cubicBezTo>
                    <a:pt x="37" y="179"/>
                    <a:pt x="41" y="162"/>
                    <a:pt x="41" y="151"/>
                  </a:cubicBezTo>
                  <a:cubicBezTo>
                    <a:pt x="41" y="138"/>
                    <a:pt x="36" y="133"/>
                    <a:pt x="34" y="111"/>
                  </a:cubicBezTo>
                  <a:cubicBezTo>
                    <a:pt x="32" y="94"/>
                    <a:pt x="37" y="76"/>
                    <a:pt x="39" y="59"/>
                  </a:cubicBezTo>
                  <a:cubicBezTo>
                    <a:pt x="49" y="38"/>
                    <a:pt x="42" y="17"/>
                    <a:pt x="32" y="2"/>
                  </a:cubicBezTo>
                  <a:cubicBezTo>
                    <a:pt x="18" y="0"/>
                    <a:pt x="18" y="0"/>
                    <a:pt x="18" y="0"/>
                  </a:cubicBezTo>
                  <a:cubicBezTo>
                    <a:pt x="12" y="13"/>
                    <a:pt x="6" y="14"/>
                    <a:pt x="4" y="30"/>
                  </a:cubicBezTo>
                  <a:cubicBezTo>
                    <a:pt x="2" y="52"/>
                    <a:pt x="2" y="75"/>
                    <a:pt x="8" y="100"/>
                  </a:cubicBezTo>
                  <a:cubicBezTo>
                    <a:pt x="9" y="103"/>
                    <a:pt x="10" y="108"/>
                    <a:pt x="11" y="112"/>
                  </a:cubicBezTo>
                  <a:cubicBezTo>
                    <a:pt x="12" y="116"/>
                    <a:pt x="14" y="115"/>
                    <a:pt x="14" y="123"/>
                  </a:cubicBezTo>
                  <a:cubicBezTo>
                    <a:pt x="15" y="129"/>
                    <a:pt x="14" y="148"/>
                    <a:pt x="16" y="159"/>
                  </a:cubicBezTo>
                  <a:cubicBezTo>
                    <a:pt x="17" y="169"/>
                    <a:pt x="19" y="180"/>
                    <a:pt x="20" y="187"/>
                  </a:cubicBezTo>
                  <a:cubicBezTo>
                    <a:pt x="22" y="202"/>
                    <a:pt x="18" y="208"/>
                    <a:pt x="17" y="218"/>
                  </a:cubicBezTo>
                  <a:cubicBezTo>
                    <a:pt x="15" y="236"/>
                    <a:pt x="0" y="240"/>
                    <a:pt x="29" y="223"/>
                  </a:cubicBezTo>
                  <a:close/>
                </a:path>
              </a:pathLst>
            </a:custGeom>
            <a:solidFill>
              <a:srgbClr val="F1B2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52" name="Freeform 15">
              <a:extLst>
                <a:ext uri="{FF2B5EF4-FFF2-40B4-BE49-F238E27FC236}">
                  <a16:creationId xmlns:a16="http://schemas.microsoft.com/office/drawing/2014/main" id="{92E6068C-9A85-4F66-8B4D-BA6ED7E97400}"/>
                </a:ext>
              </a:extLst>
            </p:cNvPr>
            <p:cNvSpPr>
              <a:spLocks/>
            </p:cNvSpPr>
            <p:nvPr/>
          </p:nvSpPr>
          <p:spPr bwMode="auto">
            <a:xfrm>
              <a:off x="8746120" y="5123498"/>
              <a:ext cx="135704" cy="499844"/>
            </a:xfrm>
            <a:custGeom>
              <a:avLst/>
              <a:gdLst>
                <a:gd name="T0" fmla="*/ 35 w 35"/>
                <a:gd name="T1" fmla="*/ 10 h 129"/>
                <a:gd name="T2" fmla="*/ 34 w 35"/>
                <a:gd name="T3" fmla="*/ 0 h 129"/>
                <a:gd name="T4" fmla="*/ 14 w 35"/>
                <a:gd name="T5" fmla="*/ 12 h 129"/>
                <a:gd name="T6" fmla="*/ 16 w 35"/>
                <a:gd name="T7" fmla="*/ 48 h 129"/>
                <a:gd name="T8" fmla="*/ 20 w 35"/>
                <a:gd name="T9" fmla="*/ 76 h 129"/>
                <a:gd name="T10" fmla="*/ 17 w 35"/>
                <a:gd name="T11" fmla="*/ 107 h 129"/>
                <a:gd name="T12" fmla="*/ 27 w 35"/>
                <a:gd name="T13" fmla="*/ 112 h 129"/>
                <a:gd name="T14" fmla="*/ 27 w 35"/>
                <a:gd name="T15" fmla="*/ 83 h 129"/>
                <a:gd name="T16" fmla="*/ 30 w 35"/>
                <a:gd name="T17" fmla="*/ 42 h 129"/>
                <a:gd name="T18" fmla="*/ 26 w 35"/>
                <a:gd name="T19" fmla="*/ 18 h 129"/>
                <a:gd name="T20" fmla="*/ 32 w 35"/>
                <a:gd name="T21" fmla="*/ 14 h 129"/>
                <a:gd name="T22" fmla="*/ 35 w 35"/>
                <a:gd name="T23" fmla="*/ 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129">
                  <a:moveTo>
                    <a:pt x="35" y="10"/>
                  </a:moveTo>
                  <a:cubicBezTo>
                    <a:pt x="35" y="7"/>
                    <a:pt x="35" y="4"/>
                    <a:pt x="34" y="0"/>
                  </a:cubicBezTo>
                  <a:cubicBezTo>
                    <a:pt x="14" y="12"/>
                    <a:pt x="14" y="12"/>
                    <a:pt x="14" y="12"/>
                  </a:cubicBezTo>
                  <a:cubicBezTo>
                    <a:pt x="15" y="18"/>
                    <a:pt x="14" y="37"/>
                    <a:pt x="16" y="48"/>
                  </a:cubicBezTo>
                  <a:cubicBezTo>
                    <a:pt x="17" y="58"/>
                    <a:pt x="19" y="69"/>
                    <a:pt x="20" y="76"/>
                  </a:cubicBezTo>
                  <a:cubicBezTo>
                    <a:pt x="22" y="91"/>
                    <a:pt x="18" y="97"/>
                    <a:pt x="17" y="107"/>
                  </a:cubicBezTo>
                  <a:cubicBezTo>
                    <a:pt x="15" y="125"/>
                    <a:pt x="0" y="129"/>
                    <a:pt x="27" y="112"/>
                  </a:cubicBezTo>
                  <a:cubicBezTo>
                    <a:pt x="27" y="102"/>
                    <a:pt x="26" y="93"/>
                    <a:pt x="27" y="83"/>
                  </a:cubicBezTo>
                  <a:cubicBezTo>
                    <a:pt x="29" y="68"/>
                    <a:pt x="30" y="56"/>
                    <a:pt x="30" y="42"/>
                  </a:cubicBezTo>
                  <a:cubicBezTo>
                    <a:pt x="29" y="35"/>
                    <a:pt x="27" y="27"/>
                    <a:pt x="26" y="18"/>
                  </a:cubicBezTo>
                  <a:cubicBezTo>
                    <a:pt x="32" y="14"/>
                    <a:pt x="32" y="14"/>
                    <a:pt x="32" y="14"/>
                  </a:cubicBezTo>
                  <a:lnTo>
                    <a:pt x="35" y="10"/>
                  </a:lnTo>
                  <a:close/>
                </a:path>
              </a:pathLst>
            </a:custGeom>
            <a:solidFill>
              <a:srgbClr val="E8A4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53" name="Freeform 16">
              <a:extLst>
                <a:ext uri="{FF2B5EF4-FFF2-40B4-BE49-F238E27FC236}">
                  <a16:creationId xmlns:a16="http://schemas.microsoft.com/office/drawing/2014/main" id="{704EB06B-D93F-4A1C-98C9-EA14DEB11CA2}"/>
                </a:ext>
              </a:extLst>
            </p:cNvPr>
            <p:cNvSpPr>
              <a:spLocks/>
            </p:cNvSpPr>
            <p:nvPr/>
          </p:nvSpPr>
          <p:spPr bwMode="auto">
            <a:xfrm>
              <a:off x="8746120" y="5471804"/>
              <a:ext cx="162845" cy="156060"/>
            </a:xfrm>
            <a:custGeom>
              <a:avLst/>
              <a:gdLst>
                <a:gd name="T0" fmla="*/ 29 w 42"/>
                <a:gd name="T1" fmla="*/ 0 h 40"/>
                <a:gd name="T2" fmla="*/ 22 w 42"/>
                <a:gd name="T3" fmla="*/ 5 h 40"/>
                <a:gd name="T4" fmla="*/ 12 w 42"/>
                <a:gd name="T5" fmla="*/ 30 h 40"/>
                <a:gd name="T6" fmla="*/ 3 w 42"/>
                <a:gd name="T7" fmla="*/ 26 h 40"/>
                <a:gd name="T8" fmla="*/ 1 w 42"/>
                <a:gd name="T9" fmla="*/ 26 h 40"/>
                <a:gd name="T10" fmla="*/ 12 w 42"/>
                <a:gd name="T11" fmla="*/ 38 h 40"/>
                <a:gd name="T12" fmla="*/ 27 w 42"/>
                <a:gd name="T13" fmla="*/ 37 h 40"/>
                <a:gd name="T14" fmla="*/ 32 w 42"/>
                <a:gd name="T15" fmla="*/ 25 h 40"/>
                <a:gd name="T16" fmla="*/ 35 w 42"/>
                <a:gd name="T17" fmla="*/ 3 h 40"/>
                <a:gd name="T18" fmla="*/ 29 w 42"/>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0">
                  <a:moveTo>
                    <a:pt x="29" y="0"/>
                  </a:moveTo>
                  <a:cubicBezTo>
                    <a:pt x="27" y="0"/>
                    <a:pt x="24" y="3"/>
                    <a:pt x="22" y="5"/>
                  </a:cubicBezTo>
                  <a:cubicBezTo>
                    <a:pt x="16" y="13"/>
                    <a:pt x="16" y="30"/>
                    <a:pt x="12" y="30"/>
                  </a:cubicBezTo>
                  <a:cubicBezTo>
                    <a:pt x="11" y="30"/>
                    <a:pt x="6" y="26"/>
                    <a:pt x="3" y="26"/>
                  </a:cubicBezTo>
                  <a:cubicBezTo>
                    <a:pt x="2" y="26"/>
                    <a:pt x="2" y="26"/>
                    <a:pt x="1" y="26"/>
                  </a:cubicBezTo>
                  <a:cubicBezTo>
                    <a:pt x="0" y="29"/>
                    <a:pt x="10" y="37"/>
                    <a:pt x="12" y="38"/>
                  </a:cubicBezTo>
                  <a:cubicBezTo>
                    <a:pt x="14" y="40"/>
                    <a:pt x="25" y="38"/>
                    <a:pt x="27" y="37"/>
                  </a:cubicBezTo>
                  <a:cubicBezTo>
                    <a:pt x="29" y="35"/>
                    <a:pt x="28" y="29"/>
                    <a:pt x="32" y="25"/>
                  </a:cubicBezTo>
                  <a:cubicBezTo>
                    <a:pt x="38" y="20"/>
                    <a:pt x="42" y="15"/>
                    <a:pt x="35" y="3"/>
                  </a:cubicBezTo>
                  <a:cubicBezTo>
                    <a:pt x="34" y="1"/>
                    <a:pt x="31" y="0"/>
                    <a:pt x="29" y="0"/>
                  </a:cubicBezTo>
                  <a:close/>
                </a:path>
              </a:pathLst>
            </a:custGeom>
            <a:solidFill>
              <a:srgbClr val="1111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54" name="Freeform 17">
              <a:extLst>
                <a:ext uri="{FF2B5EF4-FFF2-40B4-BE49-F238E27FC236}">
                  <a16:creationId xmlns:a16="http://schemas.microsoft.com/office/drawing/2014/main" id="{79573B7F-E5E5-4E43-A9B1-FA976E9B5FE4}"/>
                </a:ext>
              </a:extLst>
            </p:cNvPr>
            <p:cNvSpPr>
              <a:spLocks/>
            </p:cNvSpPr>
            <p:nvPr/>
          </p:nvSpPr>
          <p:spPr bwMode="auto">
            <a:xfrm>
              <a:off x="8795878" y="5541919"/>
              <a:ext cx="70114" cy="85946"/>
            </a:xfrm>
            <a:custGeom>
              <a:avLst/>
              <a:gdLst>
                <a:gd name="T0" fmla="*/ 0 w 18"/>
                <a:gd name="T1" fmla="*/ 21 h 22"/>
                <a:gd name="T2" fmla="*/ 14 w 18"/>
                <a:gd name="T3" fmla="*/ 19 h 22"/>
                <a:gd name="T4" fmla="*/ 17 w 18"/>
                <a:gd name="T5" fmla="*/ 10 h 22"/>
                <a:gd name="T6" fmla="*/ 17 w 18"/>
                <a:gd name="T7" fmla="*/ 3 h 22"/>
                <a:gd name="T8" fmla="*/ 11 w 18"/>
                <a:gd name="T9" fmla="*/ 2 h 22"/>
                <a:gd name="T10" fmla="*/ 0 w 18"/>
                <a:gd name="T11" fmla="*/ 21 h 22"/>
              </a:gdLst>
              <a:ahLst/>
              <a:cxnLst>
                <a:cxn ang="0">
                  <a:pos x="T0" y="T1"/>
                </a:cxn>
                <a:cxn ang="0">
                  <a:pos x="T2" y="T3"/>
                </a:cxn>
                <a:cxn ang="0">
                  <a:pos x="T4" y="T5"/>
                </a:cxn>
                <a:cxn ang="0">
                  <a:pos x="T6" y="T7"/>
                </a:cxn>
                <a:cxn ang="0">
                  <a:pos x="T8" y="T9"/>
                </a:cxn>
                <a:cxn ang="0">
                  <a:pos x="T10" y="T11"/>
                </a:cxn>
              </a:cxnLst>
              <a:rect l="0" t="0" r="r" b="b"/>
              <a:pathLst>
                <a:path w="18" h="22">
                  <a:moveTo>
                    <a:pt x="0" y="21"/>
                  </a:moveTo>
                  <a:cubicBezTo>
                    <a:pt x="2" y="22"/>
                    <a:pt x="12" y="20"/>
                    <a:pt x="14" y="19"/>
                  </a:cubicBezTo>
                  <a:cubicBezTo>
                    <a:pt x="16" y="17"/>
                    <a:pt x="16" y="14"/>
                    <a:pt x="17" y="10"/>
                  </a:cubicBezTo>
                  <a:cubicBezTo>
                    <a:pt x="17" y="7"/>
                    <a:pt x="18" y="4"/>
                    <a:pt x="17" y="3"/>
                  </a:cubicBezTo>
                  <a:cubicBezTo>
                    <a:pt x="17" y="0"/>
                    <a:pt x="14" y="1"/>
                    <a:pt x="11" y="2"/>
                  </a:cubicBezTo>
                  <a:cubicBezTo>
                    <a:pt x="8" y="3"/>
                    <a:pt x="3" y="18"/>
                    <a:pt x="0" y="2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55" name="Freeform 18">
              <a:extLst>
                <a:ext uri="{FF2B5EF4-FFF2-40B4-BE49-F238E27FC236}">
                  <a16:creationId xmlns:a16="http://schemas.microsoft.com/office/drawing/2014/main" id="{82B0D301-E4D9-4A60-8B6E-75B263E49A5F}"/>
                </a:ext>
              </a:extLst>
            </p:cNvPr>
            <p:cNvSpPr>
              <a:spLocks/>
            </p:cNvSpPr>
            <p:nvPr/>
          </p:nvSpPr>
          <p:spPr bwMode="auto">
            <a:xfrm>
              <a:off x="8637557" y="5623341"/>
              <a:ext cx="81422" cy="20356"/>
            </a:xfrm>
            <a:custGeom>
              <a:avLst/>
              <a:gdLst>
                <a:gd name="T0" fmla="*/ 0 w 21"/>
                <a:gd name="T1" fmla="*/ 2 h 5"/>
                <a:gd name="T2" fmla="*/ 10 w 21"/>
                <a:gd name="T3" fmla="*/ 2 h 5"/>
                <a:gd name="T4" fmla="*/ 15 w 21"/>
                <a:gd name="T5" fmla="*/ 1 h 5"/>
                <a:gd name="T6" fmla="*/ 21 w 21"/>
                <a:gd name="T7" fmla="*/ 5 h 5"/>
                <a:gd name="T8" fmla="*/ 11 w 21"/>
                <a:gd name="T9" fmla="*/ 4 h 5"/>
                <a:gd name="T10" fmla="*/ 6 w 21"/>
                <a:gd name="T11" fmla="*/ 4 h 5"/>
                <a:gd name="T12" fmla="*/ 0 w 21"/>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21" h="5">
                  <a:moveTo>
                    <a:pt x="0" y="2"/>
                  </a:moveTo>
                  <a:cubicBezTo>
                    <a:pt x="1" y="0"/>
                    <a:pt x="8" y="2"/>
                    <a:pt x="10" y="2"/>
                  </a:cubicBezTo>
                  <a:cubicBezTo>
                    <a:pt x="11" y="2"/>
                    <a:pt x="14" y="2"/>
                    <a:pt x="15" y="1"/>
                  </a:cubicBezTo>
                  <a:cubicBezTo>
                    <a:pt x="17" y="0"/>
                    <a:pt x="19" y="5"/>
                    <a:pt x="21" y="5"/>
                  </a:cubicBezTo>
                  <a:cubicBezTo>
                    <a:pt x="18" y="5"/>
                    <a:pt x="13" y="4"/>
                    <a:pt x="11" y="4"/>
                  </a:cubicBezTo>
                  <a:cubicBezTo>
                    <a:pt x="9" y="5"/>
                    <a:pt x="8" y="5"/>
                    <a:pt x="6" y="4"/>
                  </a:cubicBezTo>
                  <a:lnTo>
                    <a:pt x="0" y="2"/>
                  </a:lnTo>
                  <a:close/>
                </a:path>
              </a:pathLst>
            </a:custGeom>
            <a:solidFill>
              <a:srgbClr val="1E1E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56" name="Freeform 19">
              <a:extLst>
                <a:ext uri="{FF2B5EF4-FFF2-40B4-BE49-F238E27FC236}">
                  <a16:creationId xmlns:a16="http://schemas.microsoft.com/office/drawing/2014/main" id="{9E94E33D-6824-4B41-90B3-60A8628CF013}"/>
                </a:ext>
              </a:extLst>
            </p:cNvPr>
            <p:cNvSpPr>
              <a:spLocks/>
            </p:cNvSpPr>
            <p:nvPr/>
          </p:nvSpPr>
          <p:spPr bwMode="auto">
            <a:xfrm>
              <a:off x="8630771" y="4739003"/>
              <a:ext cx="217126" cy="943143"/>
            </a:xfrm>
            <a:custGeom>
              <a:avLst/>
              <a:gdLst>
                <a:gd name="T0" fmla="*/ 16 w 56"/>
                <a:gd name="T1" fmla="*/ 230 h 243"/>
                <a:gd name="T2" fmla="*/ 8 w 56"/>
                <a:gd name="T3" fmla="*/ 231 h 243"/>
                <a:gd name="T4" fmla="*/ 19 w 56"/>
                <a:gd name="T5" fmla="*/ 241 h 243"/>
                <a:gd name="T6" fmla="*/ 34 w 56"/>
                <a:gd name="T7" fmla="*/ 223 h 243"/>
                <a:gd name="T8" fmla="*/ 41 w 56"/>
                <a:gd name="T9" fmla="*/ 206 h 243"/>
                <a:gd name="T10" fmla="*/ 39 w 56"/>
                <a:gd name="T11" fmla="*/ 191 h 243"/>
                <a:gd name="T12" fmla="*/ 43 w 56"/>
                <a:gd name="T13" fmla="*/ 151 h 243"/>
                <a:gd name="T14" fmla="*/ 35 w 56"/>
                <a:gd name="T15" fmla="*/ 111 h 243"/>
                <a:gd name="T16" fmla="*/ 36 w 56"/>
                <a:gd name="T17" fmla="*/ 58 h 243"/>
                <a:gd name="T18" fmla="*/ 37 w 56"/>
                <a:gd name="T19" fmla="*/ 6 h 243"/>
                <a:gd name="T20" fmla="*/ 14 w 56"/>
                <a:gd name="T21" fmla="*/ 0 h 243"/>
                <a:gd name="T22" fmla="*/ 2 w 56"/>
                <a:gd name="T23" fmla="*/ 31 h 243"/>
                <a:gd name="T24" fmla="*/ 9 w 56"/>
                <a:gd name="T25" fmla="*/ 101 h 243"/>
                <a:gd name="T26" fmla="*/ 12 w 56"/>
                <a:gd name="T27" fmla="*/ 113 h 243"/>
                <a:gd name="T28" fmla="*/ 15 w 56"/>
                <a:gd name="T29" fmla="*/ 123 h 243"/>
                <a:gd name="T30" fmla="*/ 19 w 56"/>
                <a:gd name="T31" fmla="*/ 160 h 243"/>
                <a:gd name="T32" fmla="*/ 16 w 56"/>
                <a:gd name="T33" fmla="*/ 23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243">
                  <a:moveTo>
                    <a:pt x="16" y="230"/>
                  </a:moveTo>
                  <a:cubicBezTo>
                    <a:pt x="15" y="232"/>
                    <a:pt x="11" y="230"/>
                    <a:pt x="8" y="231"/>
                  </a:cubicBezTo>
                  <a:cubicBezTo>
                    <a:pt x="3" y="232"/>
                    <a:pt x="15" y="241"/>
                    <a:pt x="19" y="241"/>
                  </a:cubicBezTo>
                  <a:cubicBezTo>
                    <a:pt x="28" y="243"/>
                    <a:pt x="23" y="230"/>
                    <a:pt x="34" y="223"/>
                  </a:cubicBezTo>
                  <a:cubicBezTo>
                    <a:pt x="39" y="220"/>
                    <a:pt x="47" y="216"/>
                    <a:pt x="41" y="206"/>
                  </a:cubicBezTo>
                  <a:cubicBezTo>
                    <a:pt x="38" y="201"/>
                    <a:pt x="38" y="197"/>
                    <a:pt x="39" y="191"/>
                  </a:cubicBezTo>
                  <a:cubicBezTo>
                    <a:pt x="40" y="179"/>
                    <a:pt x="43" y="162"/>
                    <a:pt x="43" y="151"/>
                  </a:cubicBezTo>
                  <a:cubicBezTo>
                    <a:pt x="42" y="139"/>
                    <a:pt x="38" y="133"/>
                    <a:pt x="35" y="111"/>
                  </a:cubicBezTo>
                  <a:cubicBezTo>
                    <a:pt x="32" y="94"/>
                    <a:pt x="35" y="75"/>
                    <a:pt x="36" y="58"/>
                  </a:cubicBezTo>
                  <a:cubicBezTo>
                    <a:pt x="56" y="40"/>
                    <a:pt x="49" y="19"/>
                    <a:pt x="37" y="6"/>
                  </a:cubicBezTo>
                  <a:cubicBezTo>
                    <a:pt x="14" y="0"/>
                    <a:pt x="14" y="0"/>
                    <a:pt x="14" y="0"/>
                  </a:cubicBezTo>
                  <a:cubicBezTo>
                    <a:pt x="9" y="14"/>
                    <a:pt x="3" y="15"/>
                    <a:pt x="2" y="31"/>
                  </a:cubicBezTo>
                  <a:cubicBezTo>
                    <a:pt x="0" y="53"/>
                    <a:pt x="1" y="75"/>
                    <a:pt x="9" y="101"/>
                  </a:cubicBezTo>
                  <a:cubicBezTo>
                    <a:pt x="10" y="104"/>
                    <a:pt x="11" y="109"/>
                    <a:pt x="12" y="113"/>
                  </a:cubicBezTo>
                  <a:cubicBezTo>
                    <a:pt x="13" y="117"/>
                    <a:pt x="15" y="116"/>
                    <a:pt x="15" y="123"/>
                  </a:cubicBezTo>
                  <a:cubicBezTo>
                    <a:pt x="16" y="129"/>
                    <a:pt x="17" y="148"/>
                    <a:pt x="19" y="160"/>
                  </a:cubicBezTo>
                  <a:cubicBezTo>
                    <a:pt x="22" y="178"/>
                    <a:pt x="27" y="215"/>
                    <a:pt x="16" y="230"/>
                  </a:cubicBezTo>
                  <a:close/>
                </a:path>
              </a:pathLst>
            </a:custGeom>
            <a:solidFill>
              <a:srgbClr val="F1B2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57" name="Freeform 20">
              <a:extLst>
                <a:ext uri="{FF2B5EF4-FFF2-40B4-BE49-F238E27FC236}">
                  <a16:creationId xmlns:a16="http://schemas.microsoft.com/office/drawing/2014/main" id="{C9F02613-21DE-4787-BD0F-EE292B0A7505}"/>
                </a:ext>
              </a:extLst>
            </p:cNvPr>
            <p:cNvSpPr>
              <a:spLocks/>
            </p:cNvSpPr>
            <p:nvPr/>
          </p:nvSpPr>
          <p:spPr bwMode="auto">
            <a:xfrm>
              <a:off x="8642080" y="5168732"/>
              <a:ext cx="131180" cy="508891"/>
            </a:xfrm>
            <a:custGeom>
              <a:avLst/>
              <a:gdLst>
                <a:gd name="T0" fmla="*/ 13 w 34"/>
                <a:gd name="T1" fmla="*/ 119 h 131"/>
                <a:gd name="T2" fmla="*/ 5 w 34"/>
                <a:gd name="T3" fmla="*/ 120 h 131"/>
                <a:gd name="T4" fmla="*/ 16 w 34"/>
                <a:gd name="T5" fmla="*/ 130 h 131"/>
                <a:gd name="T6" fmla="*/ 22 w 34"/>
                <a:gd name="T7" fmla="*/ 128 h 131"/>
                <a:gd name="T8" fmla="*/ 22 w 34"/>
                <a:gd name="T9" fmla="*/ 101 h 131"/>
                <a:gd name="T10" fmla="*/ 25 w 34"/>
                <a:gd name="T11" fmla="*/ 87 h 131"/>
                <a:gd name="T12" fmla="*/ 29 w 34"/>
                <a:gd name="T13" fmla="*/ 42 h 131"/>
                <a:gd name="T14" fmla="*/ 22 w 34"/>
                <a:gd name="T15" fmla="*/ 12 h 131"/>
                <a:gd name="T16" fmla="*/ 34 w 34"/>
                <a:gd name="T17" fmla="*/ 11 h 131"/>
                <a:gd name="T18" fmla="*/ 33 w 34"/>
                <a:gd name="T19" fmla="*/ 5 h 131"/>
                <a:gd name="T20" fmla="*/ 32 w 34"/>
                <a:gd name="T21" fmla="*/ 0 h 131"/>
                <a:gd name="T22" fmla="*/ 9 w 34"/>
                <a:gd name="T23" fmla="*/ 2 h 131"/>
                <a:gd name="T24" fmla="*/ 12 w 34"/>
                <a:gd name="T25" fmla="*/ 12 h 131"/>
                <a:gd name="T26" fmla="*/ 16 w 34"/>
                <a:gd name="T27" fmla="*/ 49 h 131"/>
                <a:gd name="T28" fmla="*/ 13 w 34"/>
                <a:gd name="T29" fmla="*/ 1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131">
                  <a:moveTo>
                    <a:pt x="13" y="119"/>
                  </a:moveTo>
                  <a:cubicBezTo>
                    <a:pt x="12" y="121"/>
                    <a:pt x="8" y="119"/>
                    <a:pt x="5" y="120"/>
                  </a:cubicBezTo>
                  <a:cubicBezTo>
                    <a:pt x="0" y="121"/>
                    <a:pt x="12" y="130"/>
                    <a:pt x="16" y="130"/>
                  </a:cubicBezTo>
                  <a:cubicBezTo>
                    <a:pt x="19" y="131"/>
                    <a:pt x="21" y="130"/>
                    <a:pt x="22" y="128"/>
                  </a:cubicBezTo>
                  <a:cubicBezTo>
                    <a:pt x="22" y="116"/>
                    <a:pt x="23" y="111"/>
                    <a:pt x="22" y="101"/>
                  </a:cubicBezTo>
                  <a:cubicBezTo>
                    <a:pt x="22" y="98"/>
                    <a:pt x="25" y="92"/>
                    <a:pt x="25" y="87"/>
                  </a:cubicBezTo>
                  <a:cubicBezTo>
                    <a:pt x="26" y="80"/>
                    <a:pt x="29" y="51"/>
                    <a:pt x="29" y="42"/>
                  </a:cubicBezTo>
                  <a:cubicBezTo>
                    <a:pt x="29" y="29"/>
                    <a:pt x="25" y="20"/>
                    <a:pt x="22" y="12"/>
                  </a:cubicBezTo>
                  <a:cubicBezTo>
                    <a:pt x="22" y="12"/>
                    <a:pt x="27" y="13"/>
                    <a:pt x="34" y="11"/>
                  </a:cubicBezTo>
                  <a:cubicBezTo>
                    <a:pt x="34" y="10"/>
                    <a:pt x="33" y="5"/>
                    <a:pt x="33" y="5"/>
                  </a:cubicBezTo>
                  <a:cubicBezTo>
                    <a:pt x="32" y="3"/>
                    <a:pt x="32" y="2"/>
                    <a:pt x="32" y="0"/>
                  </a:cubicBezTo>
                  <a:cubicBezTo>
                    <a:pt x="9" y="2"/>
                    <a:pt x="9" y="2"/>
                    <a:pt x="9" y="2"/>
                  </a:cubicBezTo>
                  <a:cubicBezTo>
                    <a:pt x="10" y="6"/>
                    <a:pt x="12" y="5"/>
                    <a:pt x="12" y="12"/>
                  </a:cubicBezTo>
                  <a:cubicBezTo>
                    <a:pt x="13" y="18"/>
                    <a:pt x="14" y="37"/>
                    <a:pt x="16" y="49"/>
                  </a:cubicBezTo>
                  <a:cubicBezTo>
                    <a:pt x="19" y="67"/>
                    <a:pt x="24" y="104"/>
                    <a:pt x="13" y="119"/>
                  </a:cubicBezTo>
                  <a:close/>
                </a:path>
              </a:pathLst>
            </a:custGeom>
            <a:solidFill>
              <a:srgbClr val="E8A4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58" name="Freeform 21">
              <a:extLst>
                <a:ext uri="{FF2B5EF4-FFF2-40B4-BE49-F238E27FC236}">
                  <a16:creationId xmlns:a16="http://schemas.microsoft.com/office/drawing/2014/main" id="{8EE072B5-BC49-4B43-9CB9-F656E348D9C0}"/>
                </a:ext>
              </a:extLst>
            </p:cNvPr>
            <p:cNvSpPr>
              <a:spLocks/>
            </p:cNvSpPr>
            <p:nvPr/>
          </p:nvSpPr>
          <p:spPr bwMode="auto">
            <a:xfrm>
              <a:off x="8630771" y="5530609"/>
              <a:ext cx="185462" cy="174154"/>
            </a:xfrm>
            <a:custGeom>
              <a:avLst/>
              <a:gdLst>
                <a:gd name="T0" fmla="*/ 41 w 48"/>
                <a:gd name="T1" fmla="*/ 1 h 45"/>
                <a:gd name="T2" fmla="*/ 44 w 48"/>
                <a:gd name="T3" fmla="*/ 19 h 45"/>
                <a:gd name="T4" fmla="*/ 39 w 48"/>
                <a:gd name="T5" fmla="*/ 44 h 45"/>
                <a:gd name="T6" fmla="*/ 37 w 48"/>
                <a:gd name="T7" fmla="*/ 45 h 45"/>
                <a:gd name="T8" fmla="*/ 35 w 48"/>
                <a:gd name="T9" fmla="*/ 44 h 45"/>
                <a:gd name="T10" fmla="*/ 36 w 48"/>
                <a:gd name="T11" fmla="*/ 25 h 45"/>
                <a:gd name="T12" fmla="*/ 30 w 48"/>
                <a:gd name="T13" fmla="*/ 37 h 45"/>
                <a:gd name="T14" fmla="*/ 21 w 48"/>
                <a:gd name="T15" fmla="*/ 41 h 45"/>
                <a:gd name="T16" fmla="*/ 14 w 48"/>
                <a:gd name="T17" fmla="*/ 38 h 45"/>
                <a:gd name="T18" fmla="*/ 2 w 48"/>
                <a:gd name="T19" fmla="*/ 26 h 45"/>
                <a:gd name="T20" fmla="*/ 5 w 48"/>
                <a:gd name="T21" fmla="*/ 25 h 45"/>
                <a:gd name="T22" fmla="*/ 12 w 48"/>
                <a:gd name="T23" fmla="*/ 26 h 45"/>
                <a:gd name="T24" fmla="*/ 10 w 48"/>
                <a:gd name="T25" fmla="*/ 27 h 45"/>
                <a:gd name="T26" fmla="*/ 18 w 48"/>
                <a:gd name="T27" fmla="*/ 31 h 45"/>
                <a:gd name="T28" fmla="*/ 41 w 48"/>
                <a:gd name="T29"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45">
                  <a:moveTo>
                    <a:pt x="41" y="1"/>
                  </a:moveTo>
                  <a:cubicBezTo>
                    <a:pt x="46" y="6"/>
                    <a:pt x="48" y="13"/>
                    <a:pt x="44" y="19"/>
                  </a:cubicBezTo>
                  <a:cubicBezTo>
                    <a:pt x="42" y="28"/>
                    <a:pt x="40" y="34"/>
                    <a:pt x="39" y="44"/>
                  </a:cubicBezTo>
                  <a:cubicBezTo>
                    <a:pt x="37" y="45"/>
                    <a:pt x="37" y="45"/>
                    <a:pt x="37" y="45"/>
                  </a:cubicBezTo>
                  <a:cubicBezTo>
                    <a:pt x="35" y="44"/>
                    <a:pt x="35" y="44"/>
                    <a:pt x="35" y="44"/>
                  </a:cubicBezTo>
                  <a:cubicBezTo>
                    <a:pt x="36" y="25"/>
                    <a:pt x="36" y="25"/>
                    <a:pt x="36" y="25"/>
                  </a:cubicBezTo>
                  <a:cubicBezTo>
                    <a:pt x="33" y="29"/>
                    <a:pt x="33" y="35"/>
                    <a:pt x="30" y="37"/>
                  </a:cubicBezTo>
                  <a:cubicBezTo>
                    <a:pt x="29" y="37"/>
                    <a:pt x="22" y="41"/>
                    <a:pt x="21" y="41"/>
                  </a:cubicBezTo>
                  <a:cubicBezTo>
                    <a:pt x="20" y="41"/>
                    <a:pt x="16" y="40"/>
                    <a:pt x="14" y="38"/>
                  </a:cubicBezTo>
                  <a:cubicBezTo>
                    <a:pt x="11" y="37"/>
                    <a:pt x="0" y="29"/>
                    <a:pt x="2" y="26"/>
                  </a:cubicBezTo>
                  <a:cubicBezTo>
                    <a:pt x="3" y="25"/>
                    <a:pt x="4" y="25"/>
                    <a:pt x="5" y="25"/>
                  </a:cubicBezTo>
                  <a:cubicBezTo>
                    <a:pt x="7" y="25"/>
                    <a:pt x="11" y="26"/>
                    <a:pt x="12" y="26"/>
                  </a:cubicBezTo>
                  <a:cubicBezTo>
                    <a:pt x="11" y="26"/>
                    <a:pt x="10" y="27"/>
                    <a:pt x="10" y="27"/>
                  </a:cubicBezTo>
                  <a:cubicBezTo>
                    <a:pt x="10" y="29"/>
                    <a:pt x="17" y="32"/>
                    <a:pt x="18" y="31"/>
                  </a:cubicBezTo>
                  <a:cubicBezTo>
                    <a:pt x="27" y="24"/>
                    <a:pt x="29" y="0"/>
                    <a:pt x="41" y="1"/>
                  </a:cubicBezTo>
                  <a:close/>
                </a:path>
              </a:pathLst>
            </a:custGeom>
            <a:solidFill>
              <a:srgbClr val="1E1E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59" name="Freeform 22">
              <a:extLst>
                <a:ext uri="{FF2B5EF4-FFF2-40B4-BE49-F238E27FC236}">
                  <a16:creationId xmlns:a16="http://schemas.microsoft.com/office/drawing/2014/main" id="{3F87A3C0-0292-4E63-80CE-76008523EA06}"/>
                </a:ext>
              </a:extLst>
            </p:cNvPr>
            <p:cNvSpPr>
              <a:spLocks/>
            </p:cNvSpPr>
            <p:nvPr/>
          </p:nvSpPr>
          <p:spPr bwMode="auto">
            <a:xfrm>
              <a:off x="8712193" y="5616555"/>
              <a:ext cx="56544" cy="72375"/>
            </a:xfrm>
            <a:custGeom>
              <a:avLst/>
              <a:gdLst>
                <a:gd name="T0" fmla="*/ 15 w 15"/>
                <a:gd name="T1" fmla="*/ 3 h 19"/>
                <a:gd name="T2" fmla="*/ 9 w 15"/>
                <a:gd name="T3" fmla="*/ 15 h 19"/>
                <a:gd name="T4" fmla="*/ 0 w 15"/>
                <a:gd name="T5" fmla="*/ 19 h 19"/>
                <a:gd name="T6" fmla="*/ 15 w 15"/>
                <a:gd name="T7" fmla="*/ 3 h 19"/>
              </a:gdLst>
              <a:ahLst/>
              <a:cxnLst>
                <a:cxn ang="0">
                  <a:pos x="T0" y="T1"/>
                </a:cxn>
                <a:cxn ang="0">
                  <a:pos x="T2" y="T3"/>
                </a:cxn>
                <a:cxn ang="0">
                  <a:pos x="T4" y="T5"/>
                </a:cxn>
                <a:cxn ang="0">
                  <a:pos x="T6" y="T7"/>
                </a:cxn>
              </a:cxnLst>
              <a:rect l="0" t="0" r="r" b="b"/>
              <a:pathLst>
                <a:path w="15" h="19">
                  <a:moveTo>
                    <a:pt x="15" y="3"/>
                  </a:moveTo>
                  <a:cubicBezTo>
                    <a:pt x="12" y="7"/>
                    <a:pt x="12" y="13"/>
                    <a:pt x="9" y="15"/>
                  </a:cubicBezTo>
                  <a:cubicBezTo>
                    <a:pt x="8" y="15"/>
                    <a:pt x="1" y="19"/>
                    <a:pt x="0" y="19"/>
                  </a:cubicBezTo>
                  <a:cubicBezTo>
                    <a:pt x="4" y="9"/>
                    <a:pt x="8" y="0"/>
                    <a:pt x="15" y="3"/>
                  </a:cubicBezTo>
                  <a:close/>
                </a:path>
              </a:pathLst>
            </a:custGeom>
            <a:solidFill>
              <a:srgbClr val="1111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60" name="Freeform 23">
              <a:extLst>
                <a:ext uri="{FF2B5EF4-FFF2-40B4-BE49-F238E27FC236}">
                  <a16:creationId xmlns:a16="http://schemas.microsoft.com/office/drawing/2014/main" id="{B64B3934-54CA-4E3B-9EC9-7421168259AA}"/>
                </a:ext>
              </a:extLst>
            </p:cNvPr>
            <p:cNvSpPr>
              <a:spLocks/>
            </p:cNvSpPr>
            <p:nvPr/>
          </p:nvSpPr>
          <p:spPr bwMode="auto">
            <a:xfrm>
              <a:off x="8635294" y="4675675"/>
              <a:ext cx="300811" cy="536031"/>
            </a:xfrm>
            <a:custGeom>
              <a:avLst/>
              <a:gdLst>
                <a:gd name="T0" fmla="*/ 59 w 78"/>
                <a:gd name="T1" fmla="*/ 0 h 138"/>
                <a:gd name="T2" fmla="*/ 62 w 78"/>
                <a:gd name="T3" fmla="*/ 7 h 138"/>
                <a:gd name="T4" fmla="*/ 68 w 78"/>
                <a:gd name="T5" fmla="*/ 63 h 138"/>
                <a:gd name="T6" fmla="*/ 66 w 78"/>
                <a:gd name="T7" fmla="*/ 77 h 138"/>
                <a:gd name="T8" fmla="*/ 64 w 78"/>
                <a:gd name="T9" fmla="*/ 119 h 138"/>
                <a:gd name="T10" fmla="*/ 30 w 78"/>
                <a:gd name="T11" fmla="*/ 137 h 138"/>
                <a:gd name="T12" fmla="*/ 10 w 78"/>
                <a:gd name="T13" fmla="*/ 127 h 138"/>
                <a:gd name="T14" fmla="*/ 3 w 78"/>
                <a:gd name="T15" fmla="*/ 95 h 138"/>
                <a:gd name="T16" fmla="*/ 1 w 78"/>
                <a:gd name="T17" fmla="*/ 50 h 138"/>
                <a:gd name="T18" fmla="*/ 4 w 78"/>
                <a:gd name="T19" fmla="*/ 26 h 138"/>
                <a:gd name="T20" fmla="*/ 12 w 78"/>
                <a:gd name="T21" fmla="*/ 6 h 138"/>
                <a:gd name="T22" fmla="*/ 59 w 78"/>
                <a:gd name="T23"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38">
                  <a:moveTo>
                    <a:pt x="59" y="0"/>
                  </a:moveTo>
                  <a:cubicBezTo>
                    <a:pt x="60" y="2"/>
                    <a:pt x="61" y="5"/>
                    <a:pt x="62" y="7"/>
                  </a:cubicBezTo>
                  <a:cubicBezTo>
                    <a:pt x="71" y="23"/>
                    <a:pt x="78" y="43"/>
                    <a:pt x="68" y="63"/>
                  </a:cubicBezTo>
                  <a:cubicBezTo>
                    <a:pt x="67" y="67"/>
                    <a:pt x="66" y="72"/>
                    <a:pt x="66" y="77"/>
                  </a:cubicBezTo>
                  <a:cubicBezTo>
                    <a:pt x="64" y="92"/>
                    <a:pt x="65" y="105"/>
                    <a:pt x="64" y="119"/>
                  </a:cubicBezTo>
                  <a:cubicBezTo>
                    <a:pt x="56" y="126"/>
                    <a:pt x="42" y="136"/>
                    <a:pt x="30" y="137"/>
                  </a:cubicBezTo>
                  <a:cubicBezTo>
                    <a:pt x="21" y="138"/>
                    <a:pt x="12" y="132"/>
                    <a:pt x="10" y="127"/>
                  </a:cubicBezTo>
                  <a:cubicBezTo>
                    <a:pt x="7" y="118"/>
                    <a:pt x="4" y="105"/>
                    <a:pt x="3" y="95"/>
                  </a:cubicBezTo>
                  <a:cubicBezTo>
                    <a:pt x="0" y="80"/>
                    <a:pt x="0" y="65"/>
                    <a:pt x="1" y="50"/>
                  </a:cubicBezTo>
                  <a:cubicBezTo>
                    <a:pt x="1" y="41"/>
                    <a:pt x="1" y="35"/>
                    <a:pt x="4" y="26"/>
                  </a:cubicBezTo>
                  <a:cubicBezTo>
                    <a:pt x="6" y="18"/>
                    <a:pt x="10" y="14"/>
                    <a:pt x="12" y="6"/>
                  </a:cubicBezTo>
                  <a:cubicBezTo>
                    <a:pt x="26" y="21"/>
                    <a:pt x="42" y="10"/>
                    <a:pt x="59" y="0"/>
                  </a:cubicBezTo>
                  <a:close/>
                </a:path>
              </a:pathLst>
            </a:custGeom>
            <a:solidFill>
              <a:srgbClr val="421C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61" name="Freeform 24">
              <a:extLst>
                <a:ext uri="{FF2B5EF4-FFF2-40B4-BE49-F238E27FC236}">
                  <a16:creationId xmlns:a16="http://schemas.microsoft.com/office/drawing/2014/main" id="{233EE01C-4562-4142-81A7-1AC7898C90DE}"/>
                </a:ext>
              </a:extLst>
            </p:cNvPr>
            <p:cNvSpPr>
              <a:spLocks/>
            </p:cNvSpPr>
            <p:nvPr/>
          </p:nvSpPr>
          <p:spPr bwMode="auto">
            <a:xfrm>
              <a:off x="8635294" y="4700554"/>
              <a:ext cx="104040" cy="506628"/>
            </a:xfrm>
            <a:custGeom>
              <a:avLst/>
              <a:gdLst>
                <a:gd name="T0" fmla="*/ 27 w 27"/>
                <a:gd name="T1" fmla="*/ 131 h 131"/>
                <a:gd name="T2" fmla="*/ 10 w 27"/>
                <a:gd name="T3" fmla="*/ 121 h 131"/>
                <a:gd name="T4" fmla="*/ 3 w 27"/>
                <a:gd name="T5" fmla="*/ 89 h 131"/>
                <a:gd name="T6" fmla="*/ 1 w 27"/>
                <a:gd name="T7" fmla="*/ 44 h 131"/>
                <a:gd name="T8" fmla="*/ 4 w 27"/>
                <a:gd name="T9" fmla="*/ 20 h 131"/>
                <a:gd name="T10" fmla="*/ 12 w 27"/>
                <a:gd name="T11" fmla="*/ 0 h 131"/>
                <a:gd name="T12" fmla="*/ 25 w 27"/>
                <a:gd name="T13" fmla="*/ 7 h 131"/>
                <a:gd name="T14" fmla="*/ 21 w 27"/>
                <a:gd name="T15" fmla="*/ 51 h 131"/>
                <a:gd name="T16" fmla="*/ 27 w 27"/>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31">
                  <a:moveTo>
                    <a:pt x="27" y="131"/>
                  </a:moveTo>
                  <a:cubicBezTo>
                    <a:pt x="20" y="130"/>
                    <a:pt x="12" y="125"/>
                    <a:pt x="10" y="121"/>
                  </a:cubicBezTo>
                  <a:cubicBezTo>
                    <a:pt x="7" y="112"/>
                    <a:pt x="4" y="99"/>
                    <a:pt x="3" y="89"/>
                  </a:cubicBezTo>
                  <a:cubicBezTo>
                    <a:pt x="0" y="74"/>
                    <a:pt x="0" y="59"/>
                    <a:pt x="1" y="44"/>
                  </a:cubicBezTo>
                  <a:cubicBezTo>
                    <a:pt x="1" y="35"/>
                    <a:pt x="1" y="29"/>
                    <a:pt x="4" y="20"/>
                  </a:cubicBezTo>
                  <a:cubicBezTo>
                    <a:pt x="6" y="12"/>
                    <a:pt x="10" y="8"/>
                    <a:pt x="12" y="0"/>
                  </a:cubicBezTo>
                  <a:cubicBezTo>
                    <a:pt x="16" y="5"/>
                    <a:pt x="21" y="7"/>
                    <a:pt x="25" y="7"/>
                  </a:cubicBezTo>
                  <a:cubicBezTo>
                    <a:pt x="24" y="11"/>
                    <a:pt x="21" y="29"/>
                    <a:pt x="21" y="51"/>
                  </a:cubicBezTo>
                  <a:cubicBezTo>
                    <a:pt x="22" y="85"/>
                    <a:pt x="27" y="131"/>
                    <a:pt x="27" y="131"/>
                  </a:cubicBezTo>
                  <a:close/>
                </a:path>
              </a:pathLst>
            </a:custGeom>
            <a:solidFill>
              <a:srgbClr val="3616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62" name="Freeform 25">
              <a:extLst>
                <a:ext uri="{FF2B5EF4-FFF2-40B4-BE49-F238E27FC236}">
                  <a16:creationId xmlns:a16="http://schemas.microsoft.com/office/drawing/2014/main" id="{A4055081-3E1A-4A3C-949F-C9DC97963851}"/>
                </a:ext>
              </a:extLst>
            </p:cNvPr>
            <p:cNvSpPr>
              <a:spLocks/>
            </p:cNvSpPr>
            <p:nvPr/>
          </p:nvSpPr>
          <p:spPr bwMode="auto">
            <a:xfrm>
              <a:off x="8637557" y="4343201"/>
              <a:ext cx="303072" cy="429729"/>
            </a:xfrm>
            <a:custGeom>
              <a:avLst/>
              <a:gdLst>
                <a:gd name="T0" fmla="*/ 61 w 78"/>
                <a:gd name="T1" fmla="*/ 2 h 111"/>
                <a:gd name="T2" fmla="*/ 71 w 78"/>
                <a:gd name="T3" fmla="*/ 41 h 111"/>
                <a:gd name="T4" fmla="*/ 59 w 78"/>
                <a:gd name="T5" fmla="*/ 87 h 111"/>
                <a:gd name="T6" fmla="*/ 11 w 78"/>
                <a:gd name="T7" fmla="*/ 93 h 111"/>
                <a:gd name="T8" fmla="*/ 13 w 78"/>
                <a:gd name="T9" fmla="*/ 79 h 111"/>
                <a:gd name="T10" fmla="*/ 9 w 78"/>
                <a:gd name="T11" fmla="*/ 58 h 111"/>
                <a:gd name="T12" fmla="*/ 2 w 78"/>
                <a:gd name="T13" fmla="*/ 35 h 111"/>
                <a:gd name="T14" fmla="*/ 61 w 78"/>
                <a:gd name="T15" fmla="*/ 2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11">
                  <a:moveTo>
                    <a:pt x="61" y="2"/>
                  </a:moveTo>
                  <a:cubicBezTo>
                    <a:pt x="78" y="0"/>
                    <a:pt x="78" y="29"/>
                    <a:pt x="71" y="41"/>
                  </a:cubicBezTo>
                  <a:cubicBezTo>
                    <a:pt x="62" y="56"/>
                    <a:pt x="57" y="69"/>
                    <a:pt x="59" y="87"/>
                  </a:cubicBezTo>
                  <a:cubicBezTo>
                    <a:pt x="48" y="99"/>
                    <a:pt x="23" y="111"/>
                    <a:pt x="11" y="93"/>
                  </a:cubicBezTo>
                  <a:cubicBezTo>
                    <a:pt x="12" y="91"/>
                    <a:pt x="13" y="84"/>
                    <a:pt x="13" y="79"/>
                  </a:cubicBezTo>
                  <a:cubicBezTo>
                    <a:pt x="13" y="72"/>
                    <a:pt x="10" y="65"/>
                    <a:pt x="9" y="58"/>
                  </a:cubicBezTo>
                  <a:cubicBezTo>
                    <a:pt x="2" y="48"/>
                    <a:pt x="0" y="39"/>
                    <a:pt x="2" y="35"/>
                  </a:cubicBezTo>
                  <a:cubicBezTo>
                    <a:pt x="8" y="21"/>
                    <a:pt x="46" y="4"/>
                    <a:pt x="61" y="2"/>
                  </a:cubicBezTo>
                  <a:close/>
                </a:path>
              </a:pathLst>
            </a:custGeom>
            <a:solidFill>
              <a:srgbClr val="7AB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63" name="Freeform 26">
              <a:extLst>
                <a:ext uri="{FF2B5EF4-FFF2-40B4-BE49-F238E27FC236}">
                  <a16:creationId xmlns:a16="http://schemas.microsoft.com/office/drawing/2014/main" id="{093C2E41-F569-4E06-A432-DDE5E9518892}"/>
                </a:ext>
              </a:extLst>
            </p:cNvPr>
            <p:cNvSpPr>
              <a:spLocks/>
            </p:cNvSpPr>
            <p:nvPr/>
          </p:nvSpPr>
          <p:spPr bwMode="auto">
            <a:xfrm>
              <a:off x="8637557" y="4349985"/>
              <a:ext cx="271408" cy="389018"/>
            </a:xfrm>
            <a:custGeom>
              <a:avLst/>
              <a:gdLst>
                <a:gd name="T0" fmla="*/ 61 w 70"/>
                <a:gd name="T1" fmla="*/ 0 h 100"/>
                <a:gd name="T2" fmla="*/ 70 w 70"/>
                <a:gd name="T3" fmla="*/ 3 h 100"/>
                <a:gd name="T4" fmla="*/ 69 w 70"/>
                <a:gd name="T5" fmla="*/ 3 h 100"/>
                <a:gd name="T6" fmla="*/ 18 w 70"/>
                <a:gd name="T7" fmla="*/ 24 h 100"/>
                <a:gd name="T8" fmla="*/ 30 w 70"/>
                <a:gd name="T9" fmla="*/ 47 h 100"/>
                <a:gd name="T10" fmla="*/ 24 w 70"/>
                <a:gd name="T11" fmla="*/ 100 h 100"/>
                <a:gd name="T12" fmla="*/ 11 w 70"/>
                <a:gd name="T13" fmla="*/ 91 h 100"/>
                <a:gd name="T14" fmla="*/ 13 w 70"/>
                <a:gd name="T15" fmla="*/ 77 h 100"/>
                <a:gd name="T16" fmla="*/ 9 w 70"/>
                <a:gd name="T17" fmla="*/ 56 h 100"/>
                <a:gd name="T18" fmla="*/ 2 w 70"/>
                <a:gd name="T19" fmla="*/ 33 h 100"/>
                <a:gd name="T20" fmla="*/ 61 w 70"/>
                <a:gd name="T21"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100">
                  <a:moveTo>
                    <a:pt x="61" y="0"/>
                  </a:moveTo>
                  <a:cubicBezTo>
                    <a:pt x="65" y="0"/>
                    <a:pt x="68" y="1"/>
                    <a:pt x="70" y="3"/>
                  </a:cubicBezTo>
                  <a:cubicBezTo>
                    <a:pt x="70" y="3"/>
                    <a:pt x="70" y="3"/>
                    <a:pt x="69" y="3"/>
                  </a:cubicBezTo>
                  <a:cubicBezTo>
                    <a:pt x="54" y="4"/>
                    <a:pt x="30" y="16"/>
                    <a:pt x="18" y="24"/>
                  </a:cubicBezTo>
                  <a:cubicBezTo>
                    <a:pt x="25" y="32"/>
                    <a:pt x="29" y="42"/>
                    <a:pt x="30" y="47"/>
                  </a:cubicBezTo>
                  <a:cubicBezTo>
                    <a:pt x="31" y="61"/>
                    <a:pt x="21" y="79"/>
                    <a:pt x="24" y="100"/>
                  </a:cubicBezTo>
                  <a:cubicBezTo>
                    <a:pt x="19" y="99"/>
                    <a:pt x="15" y="96"/>
                    <a:pt x="11" y="91"/>
                  </a:cubicBezTo>
                  <a:cubicBezTo>
                    <a:pt x="12" y="89"/>
                    <a:pt x="13" y="82"/>
                    <a:pt x="13" y="77"/>
                  </a:cubicBezTo>
                  <a:cubicBezTo>
                    <a:pt x="13" y="70"/>
                    <a:pt x="10" y="63"/>
                    <a:pt x="9" y="56"/>
                  </a:cubicBezTo>
                  <a:cubicBezTo>
                    <a:pt x="2" y="46"/>
                    <a:pt x="0" y="37"/>
                    <a:pt x="2" y="33"/>
                  </a:cubicBezTo>
                  <a:cubicBezTo>
                    <a:pt x="8" y="19"/>
                    <a:pt x="46" y="2"/>
                    <a:pt x="61" y="0"/>
                  </a:cubicBezTo>
                  <a:close/>
                </a:path>
              </a:pathLst>
            </a:custGeom>
            <a:solidFill>
              <a:srgbClr val="6EB0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64" name="Freeform 27">
              <a:extLst>
                <a:ext uri="{FF2B5EF4-FFF2-40B4-BE49-F238E27FC236}">
                  <a16:creationId xmlns:a16="http://schemas.microsoft.com/office/drawing/2014/main" id="{C95892E0-7004-40C8-8792-B08910A34987}"/>
                </a:ext>
              </a:extLst>
            </p:cNvPr>
            <p:cNvSpPr>
              <a:spLocks/>
            </p:cNvSpPr>
            <p:nvPr/>
          </p:nvSpPr>
          <p:spPr bwMode="auto">
            <a:xfrm>
              <a:off x="8739334" y="4279872"/>
              <a:ext cx="119873" cy="167368"/>
            </a:xfrm>
            <a:custGeom>
              <a:avLst/>
              <a:gdLst>
                <a:gd name="T0" fmla="*/ 30 w 31"/>
                <a:gd name="T1" fmla="*/ 29 h 43"/>
                <a:gd name="T2" fmla="*/ 5 w 31"/>
                <a:gd name="T3" fmla="*/ 36 h 43"/>
                <a:gd name="T4" fmla="*/ 0 w 31"/>
                <a:gd name="T5" fmla="*/ 9 h 43"/>
                <a:gd name="T6" fmla="*/ 21 w 31"/>
                <a:gd name="T7" fmla="*/ 3 h 43"/>
                <a:gd name="T8" fmla="*/ 27 w 31"/>
                <a:gd name="T9" fmla="*/ 0 h 43"/>
                <a:gd name="T10" fmla="*/ 30 w 31"/>
                <a:gd name="T11" fmla="*/ 29 h 43"/>
              </a:gdLst>
              <a:ahLst/>
              <a:cxnLst>
                <a:cxn ang="0">
                  <a:pos x="T0" y="T1"/>
                </a:cxn>
                <a:cxn ang="0">
                  <a:pos x="T2" y="T3"/>
                </a:cxn>
                <a:cxn ang="0">
                  <a:pos x="T4" y="T5"/>
                </a:cxn>
                <a:cxn ang="0">
                  <a:pos x="T6" y="T7"/>
                </a:cxn>
                <a:cxn ang="0">
                  <a:pos x="T8" y="T9"/>
                </a:cxn>
                <a:cxn ang="0">
                  <a:pos x="T10" y="T11"/>
                </a:cxn>
              </a:cxnLst>
              <a:rect l="0" t="0" r="r" b="b"/>
              <a:pathLst>
                <a:path w="31" h="43">
                  <a:moveTo>
                    <a:pt x="30" y="29"/>
                  </a:moveTo>
                  <a:cubicBezTo>
                    <a:pt x="31" y="37"/>
                    <a:pt x="12" y="43"/>
                    <a:pt x="5" y="36"/>
                  </a:cubicBezTo>
                  <a:cubicBezTo>
                    <a:pt x="4" y="26"/>
                    <a:pt x="3" y="18"/>
                    <a:pt x="0" y="9"/>
                  </a:cubicBezTo>
                  <a:cubicBezTo>
                    <a:pt x="21" y="3"/>
                    <a:pt x="21" y="3"/>
                    <a:pt x="21" y="3"/>
                  </a:cubicBezTo>
                  <a:cubicBezTo>
                    <a:pt x="27" y="0"/>
                    <a:pt x="27" y="0"/>
                    <a:pt x="27" y="0"/>
                  </a:cubicBezTo>
                  <a:cubicBezTo>
                    <a:pt x="24" y="12"/>
                    <a:pt x="26" y="18"/>
                    <a:pt x="30" y="29"/>
                  </a:cubicBezTo>
                  <a:close/>
                </a:path>
              </a:pathLst>
            </a:custGeom>
            <a:solidFill>
              <a:srgbClr val="E8A4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65" name="Freeform 28">
              <a:extLst>
                <a:ext uri="{FF2B5EF4-FFF2-40B4-BE49-F238E27FC236}">
                  <a16:creationId xmlns:a16="http://schemas.microsoft.com/office/drawing/2014/main" id="{D013C35E-B8DA-4F97-AC2D-8E3580A98D21}"/>
                </a:ext>
              </a:extLst>
            </p:cNvPr>
            <p:cNvSpPr>
              <a:spLocks/>
            </p:cNvSpPr>
            <p:nvPr/>
          </p:nvSpPr>
          <p:spPr bwMode="auto">
            <a:xfrm>
              <a:off x="8696362" y="4234638"/>
              <a:ext cx="189986" cy="180939"/>
            </a:xfrm>
            <a:custGeom>
              <a:avLst/>
              <a:gdLst>
                <a:gd name="T0" fmla="*/ 0 w 49"/>
                <a:gd name="T1" fmla="*/ 26 h 47"/>
                <a:gd name="T2" fmla="*/ 12 w 49"/>
                <a:gd name="T3" fmla="*/ 26 h 47"/>
                <a:gd name="T4" fmla="*/ 16 w 49"/>
                <a:gd name="T5" fmla="*/ 47 h 47"/>
                <a:gd name="T6" fmla="*/ 37 w 49"/>
                <a:gd name="T7" fmla="*/ 27 h 47"/>
                <a:gd name="T8" fmla="*/ 38 w 49"/>
                <a:gd name="T9" fmla="*/ 22 h 47"/>
                <a:gd name="T10" fmla="*/ 49 w 49"/>
                <a:gd name="T11" fmla="*/ 8 h 47"/>
                <a:gd name="T12" fmla="*/ 0 w 49"/>
                <a:gd name="T13" fmla="*/ 26 h 47"/>
              </a:gdLst>
              <a:ahLst/>
              <a:cxnLst>
                <a:cxn ang="0">
                  <a:pos x="T0" y="T1"/>
                </a:cxn>
                <a:cxn ang="0">
                  <a:pos x="T2" y="T3"/>
                </a:cxn>
                <a:cxn ang="0">
                  <a:pos x="T4" y="T5"/>
                </a:cxn>
                <a:cxn ang="0">
                  <a:pos x="T6" y="T7"/>
                </a:cxn>
                <a:cxn ang="0">
                  <a:pos x="T8" y="T9"/>
                </a:cxn>
                <a:cxn ang="0">
                  <a:pos x="T10" y="T11"/>
                </a:cxn>
                <a:cxn ang="0">
                  <a:pos x="T12" y="T13"/>
                </a:cxn>
              </a:cxnLst>
              <a:rect l="0" t="0" r="r" b="b"/>
              <a:pathLst>
                <a:path w="49" h="47">
                  <a:moveTo>
                    <a:pt x="0" y="26"/>
                  </a:moveTo>
                  <a:cubicBezTo>
                    <a:pt x="1" y="27"/>
                    <a:pt x="9" y="27"/>
                    <a:pt x="12" y="26"/>
                  </a:cubicBezTo>
                  <a:cubicBezTo>
                    <a:pt x="13" y="32"/>
                    <a:pt x="14" y="39"/>
                    <a:pt x="16" y="47"/>
                  </a:cubicBezTo>
                  <a:cubicBezTo>
                    <a:pt x="18" y="38"/>
                    <a:pt x="19" y="32"/>
                    <a:pt x="37" y="27"/>
                  </a:cubicBezTo>
                  <a:cubicBezTo>
                    <a:pt x="37" y="25"/>
                    <a:pt x="38" y="23"/>
                    <a:pt x="38" y="22"/>
                  </a:cubicBezTo>
                  <a:cubicBezTo>
                    <a:pt x="41" y="18"/>
                    <a:pt x="47" y="14"/>
                    <a:pt x="49" y="8"/>
                  </a:cubicBezTo>
                  <a:cubicBezTo>
                    <a:pt x="46" y="0"/>
                    <a:pt x="22" y="11"/>
                    <a:pt x="0" y="26"/>
                  </a:cubicBezTo>
                  <a:close/>
                </a:path>
              </a:pathLst>
            </a:custGeom>
            <a:solidFill>
              <a:srgbClr val="DB96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66" name="Freeform 29">
              <a:extLst>
                <a:ext uri="{FF2B5EF4-FFF2-40B4-BE49-F238E27FC236}">
                  <a16:creationId xmlns:a16="http://schemas.microsoft.com/office/drawing/2014/main" id="{285522E9-7418-4E17-98A5-E6AB99FC613E}"/>
                </a:ext>
              </a:extLst>
            </p:cNvPr>
            <p:cNvSpPr>
              <a:spLocks/>
            </p:cNvSpPr>
            <p:nvPr/>
          </p:nvSpPr>
          <p:spPr bwMode="auto">
            <a:xfrm>
              <a:off x="8689576" y="4101195"/>
              <a:ext cx="212603" cy="242006"/>
            </a:xfrm>
            <a:custGeom>
              <a:avLst/>
              <a:gdLst>
                <a:gd name="T0" fmla="*/ 3 w 55"/>
                <a:gd name="T1" fmla="*/ 60 h 62"/>
                <a:gd name="T2" fmla="*/ 17 w 55"/>
                <a:gd name="T3" fmla="*/ 56 h 62"/>
                <a:gd name="T4" fmla="*/ 40 w 55"/>
                <a:gd name="T5" fmla="*/ 56 h 62"/>
                <a:gd name="T6" fmla="*/ 51 w 55"/>
                <a:gd name="T7" fmla="*/ 42 h 62"/>
                <a:gd name="T8" fmla="*/ 46 w 55"/>
                <a:gd name="T9" fmla="*/ 14 h 62"/>
                <a:gd name="T10" fmla="*/ 3 w 55"/>
                <a:gd name="T11" fmla="*/ 23 h 62"/>
                <a:gd name="T12" fmla="*/ 3 w 55"/>
                <a:gd name="T13" fmla="*/ 35 h 62"/>
                <a:gd name="T14" fmla="*/ 1 w 55"/>
                <a:gd name="T15" fmla="*/ 40 h 62"/>
                <a:gd name="T16" fmla="*/ 1 w 55"/>
                <a:gd name="T17" fmla="*/ 50 h 62"/>
                <a:gd name="T18" fmla="*/ 3 w 55"/>
                <a:gd name="T19" fmla="*/ 6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62">
                  <a:moveTo>
                    <a:pt x="3" y="60"/>
                  </a:moveTo>
                  <a:cubicBezTo>
                    <a:pt x="4" y="62"/>
                    <a:pt x="16" y="56"/>
                    <a:pt x="17" y="56"/>
                  </a:cubicBezTo>
                  <a:cubicBezTo>
                    <a:pt x="27" y="57"/>
                    <a:pt x="38" y="59"/>
                    <a:pt x="40" y="56"/>
                  </a:cubicBezTo>
                  <a:cubicBezTo>
                    <a:pt x="43" y="52"/>
                    <a:pt x="49" y="48"/>
                    <a:pt x="51" y="42"/>
                  </a:cubicBezTo>
                  <a:cubicBezTo>
                    <a:pt x="55" y="33"/>
                    <a:pt x="54" y="22"/>
                    <a:pt x="46" y="14"/>
                  </a:cubicBezTo>
                  <a:cubicBezTo>
                    <a:pt x="31" y="0"/>
                    <a:pt x="7" y="9"/>
                    <a:pt x="3" y="23"/>
                  </a:cubicBezTo>
                  <a:cubicBezTo>
                    <a:pt x="1" y="29"/>
                    <a:pt x="3" y="31"/>
                    <a:pt x="3" y="35"/>
                  </a:cubicBezTo>
                  <a:cubicBezTo>
                    <a:pt x="3" y="36"/>
                    <a:pt x="1" y="39"/>
                    <a:pt x="1" y="40"/>
                  </a:cubicBezTo>
                  <a:cubicBezTo>
                    <a:pt x="0" y="41"/>
                    <a:pt x="1" y="45"/>
                    <a:pt x="1" y="50"/>
                  </a:cubicBezTo>
                  <a:cubicBezTo>
                    <a:pt x="1" y="55"/>
                    <a:pt x="1" y="59"/>
                    <a:pt x="3" y="60"/>
                  </a:cubicBezTo>
                  <a:close/>
                </a:path>
              </a:pathLst>
            </a:custGeom>
            <a:solidFill>
              <a:srgbClr val="E8A4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67" name="Freeform 30">
              <a:extLst>
                <a:ext uri="{FF2B5EF4-FFF2-40B4-BE49-F238E27FC236}">
                  <a16:creationId xmlns:a16="http://schemas.microsoft.com/office/drawing/2014/main" id="{A7572E98-C0D3-4A25-A09F-20A59D96172C}"/>
                </a:ext>
              </a:extLst>
            </p:cNvPr>
            <p:cNvSpPr>
              <a:spLocks/>
            </p:cNvSpPr>
            <p:nvPr/>
          </p:nvSpPr>
          <p:spPr bwMode="auto">
            <a:xfrm>
              <a:off x="8689576" y="4164523"/>
              <a:ext cx="33927" cy="174154"/>
            </a:xfrm>
            <a:custGeom>
              <a:avLst/>
              <a:gdLst>
                <a:gd name="T0" fmla="*/ 3 w 9"/>
                <a:gd name="T1" fmla="*/ 44 h 45"/>
                <a:gd name="T2" fmla="*/ 5 w 9"/>
                <a:gd name="T3" fmla="*/ 44 h 45"/>
                <a:gd name="T4" fmla="*/ 9 w 9"/>
                <a:gd name="T5" fmla="*/ 38 h 45"/>
                <a:gd name="T6" fmla="*/ 6 w 9"/>
                <a:gd name="T7" fmla="*/ 24 h 45"/>
                <a:gd name="T8" fmla="*/ 7 w 9"/>
                <a:gd name="T9" fmla="*/ 15 h 45"/>
                <a:gd name="T10" fmla="*/ 8 w 9"/>
                <a:gd name="T11" fmla="*/ 9 h 45"/>
                <a:gd name="T12" fmla="*/ 7 w 9"/>
                <a:gd name="T13" fmla="*/ 0 h 45"/>
                <a:gd name="T14" fmla="*/ 5 w 9"/>
                <a:gd name="T15" fmla="*/ 3 h 45"/>
                <a:gd name="T16" fmla="*/ 3 w 9"/>
                <a:gd name="T17" fmla="*/ 7 h 45"/>
                <a:gd name="T18" fmla="*/ 3 w 9"/>
                <a:gd name="T19" fmla="*/ 19 h 45"/>
                <a:gd name="T20" fmla="*/ 1 w 9"/>
                <a:gd name="T21" fmla="*/ 24 h 45"/>
                <a:gd name="T22" fmla="*/ 1 w 9"/>
                <a:gd name="T23" fmla="*/ 34 h 45"/>
                <a:gd name="T24" fmla="*/ 3 w 9"/>
                <a:gd name="T25"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45">
                  <a:moveTo>
                    <a:pt x="3" y="44"/>
                  </a:moveTo>
                  <a:cubicBezTo>
                    <a:pt x="3" y="45"/>
                    <a:pt x="4" y="45"/>
                    <a:pt x="5" y="44"/>
                  </a:cubicBezTo>
                  <a:cubicBezTo>
                    <a:pt x="7" y="43"/>
                    <a:pt x="9" y="40"/>
                    <a:pt x="9" y="38"/>
                  </a:cubicBezTo>
                  <a:cubicBezTo>
                    <a:pt x="9" y="32"/>
                    <a:pt x="6" y="26"/>
                    <a:pt x="6" y="24"/>
                  </a:cubicBezTo>
                  <a:cubicBezTo>
                    <a:pt x="7" y="18"/>
                    <a:pt x="9" y="21"/>
                    <a:pt x="7" y="15"/>
                  </a:cubicBezTo>
                  <a:cubicBezTo>
                    <a:pt x="6" y="12"/>
                    <a:pt x="7" y="11"/>
                    <a:pt x="8" y="9"/>
                  </a:cubicBezTo>
                  <a:cubicBezTo>
                    <a:pt x="9" y="6"/>
                    <a:pt x="7" y="0"/>
                    <a:pt x="7" y="0"/>
                  </a:cubicBezTo>
                  <a:cubicBezTo>
                    <a:pt x="6" y="1"/>
                    <a:pt x="6" y="1"/>
                    <a:pt x="5" y="3"/>
                  </a:cubicBezTo>
                  <a:cubicBezTo>
                    <a:pt x="4" y="4"/>
                    <a:pt x="3" y="6"/>
                    <a:pt x="3" y="7"/>
                  </a:cubicBezTo>
                  <a:cubicBezTo>
                    <a:pt x="1" y="13"/>
                    <a:pt x="3" y="15"/>
                    <a:pt x="3" y="19"/>
                  </a:cubicBezTo>
                  <a:cubicBezTo>
                    <a:pt x="3" y="20"/>
                    <a:pt x="1" y="23"/>
                    <a:pt x="1" y="24"/>
                  </a:cubicBezTo>
                  <a:cubicBezTo>
                    <a:pt x="0" y="25"/>
                    <a:pt x="1" y="29"/>
                    <a:pt x="1" y="34"/>
                  </a:cubicBezTo>
                  <a:cubicBezTo>
                    <a:pt x="1" y="39"/>
                    <a:pt x="1" y="43"/>
                    <a:pt x="3" y="44"/>
                  </a:cubicBezTo>
                  <a:close/>
                </a:path>
              </a:pathLst>
            </a:custGeom>
            <a:solidFill>
              <a:srgbClr val="F1B2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68" name="Freeform 31">
              <a:extLst>
                <a:ext uri="{FF2B5EF4-FFF2-40B4-BE49-F238E27FC236}">
                  <a16:creationId xmlns:a16="http://schemas.microsoft.com/office/drawing/2014/main" id="{372C8E24-3B3B-4515-AA9B-3325669B1B6D}"/>
                </a:ext>
              </a:extLst>
            </p:cNvPr>
            <p:cNvSpPr>
              <a:spLocks/>
            </p:cNvSpPr>
            <p:nvPr/>
          </p:nvSpPr>
          <p:spPr bwMode="auto">
            <a:xfrm>
              <a:off x="8723502" y="4126074"/>
              <a:ext cx="178678" cy="212603"/>
            </a:xfrm>
            <a:custGeom>
              <a:avLst/>
              <a:gdLst>
                <a:gd name="T0" fmla="*/ 42 w 46"/>
                <a:gd name="T1" fmla="*/ 36 h 55"/>
                <a:gd name="T2" fmla="*/ 37 w 46"/>
                <a:gd name="T3" fmla="*/ 8 h 55"/>
                <a:gd name="T4" fmla="*/ 19 w 46"/>
                <a:gd name="T5" fmla="*/ 0 h 55"/>
                <a:gd name="T6" fmla="*/ 1 w 46"/>
                <a:gd name="T7" fmla="*/ 6 h 55"/>
                <a:gd name="T8" fmla="*/ 2 w 46"/>
                <a:gd name="T9" fmla="*/ 13 h 55"/>
                <a:gd name="T10" fmla="*/ 1 w 46"/>
                <a:gd name="T11" fmla="*/ 23 h 55"/>
                <a:gd name="T12" fmla="*/ 5 w 46"/>
                <a:gd name="T13" fmla="*/ 41 h 55"/>
                <a:gd name="T14" fmla="*/ 11 w 46"/>
                <a:gd name="T15" fmla="*/ 49 h 55"/>
                <a:gd name="T16" fmla="*/ 29 w 46"/>
                <a:gd name="T17" fmla="*/ 53 h 55"/>
                <a:gd name="T18" fmla="*/ 42 w 46"/>
                <a:gd name="T19"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55">
                  <a:moveTo>
                    <a:pt x="42" y="36"/>
                  </a:moveTo>
                  <a:cubicBezTo>
                    <a:pt x="46" y="27"/>
                    <a:pt x="45" y="16"/>
                    <a:pt x="37" y="8"/>
                  </a:cubicBezTo>
                  <a:cubicBezTo>
                    <a:pt x="32" y="3"/>
                    <a:pt x="26" y="1"/>
                    <a:pt x="19" y="0"/>
                  </a:cubicBezTo>
                  <a:cubicBezTo>
                    <a:pt x="14" y="0"/>
                    <a:pt x="4" y="2"/>
                    <a:pt x="1" y="6"/>
                  </a:cubicBezTo>
                  <a:cubicBezTo>
                    <a:pt x="0" y="6"/>
                    <a:pt x="4" y="10"/>
                    <a:pt x="2" y="13"/>
                  </a:cubicBezTo>
                  <a:cubicBezTo>
                    <a:pt x="0" y="17"/>
                    <a:pt x="1" y="22"/>
                    <a:pt x="1" y="23"/>
                  </a:cubicBezTo>
                  <a:cubicBezTo>
                    <a:pt x="3" y="32"/>
                    <a:pt x="2" y="36"/>
                    <a:pt x="5" y="41"/>
                  </a:cubicBezTo>
                  <a:cubicBezTo>
                    <a:pt x="7" y="45"/>
                    <a:pt x="9" y="48"/>
                    <a:pt x="11" y="49"/>
                  </a:cubicBezTo>
                  <a:cubicBezTo>
                    <a:pt x="14" y="52"/>
                    <a:pt x="26" y="55"/>
                    <a:pt x="29" y="53"/>
                  </a:cubicBezTo>
                  <a:cubicBezTo>
                    <a:pt x="33" y="51"/>
                    <a:pt x="41" y="39"/>
                    <a:pt x="42" y="36"/>
                  </a:cubicBezTo>
                  <a:close/>
                </a:path>
              </a:pathLst>
            </a:custGeom>
            <a:solidFill>
              <a:srgbClr val="361D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69" name="Freeform 32">
              <a:extLst>
                <a:ext uri="{FF2B5EF4-FFF2-40B4-BE49-F238E27FC236}">
                  <a16:creationId xmlns:a16="http://schemas.microsoft.com/office/drawing/2014/main" id="{6CE71746-57CD-4C27-99A1-D01AC8FA5C28}"/>
                </a:ext>
              </a:extLst>
            </p:cNvPr>
            <p:cNvSpPr>
              <a:spLocks/>
            </p:cNvSpPr>
            <p:nvPr/>
          </p:nvSpPr>
          <p:spPr bwMode="auto">
            <a:xfrm>
              <a:off x="8739334" y="4275349"/>
              <a:ext cx="27141" cy="54282"/>
            </a:xfrm>
            <a:custGeom>
              <a:avLst/>
              <a:gdLst>
                <a:gd name="T0" fmla="*/ 1 w 7"/>
                <a:gd name="T1" fmla="*/ 3 h 14"/>
                <a:gd name="T2" fmla="*/ 3 w 7"/>
                <a:gd name="T3" fmla="*/ 0 h 14"/>
                <a:gd name="T4" fmla="*/ 6 w 7"/>
                <a:gd name="T5" fmla="*/ 5 h 14"/>
                <a:gd name="T6" fmla="*/ 1 w 7"/>
                <a:gd name="T7" fmla="*/ 12 h 14"/>
                <a:gd name="T8" fmla="*/ 1 w 7"/>
                <a:gd name="T9" fmla="*/ 3 h 14"/>
              </a:gdLst>
              <a:ahLst/>
              <a:cxnLst>
                <a:cxn ang="0">
                  <a:pos x="T0" y="T1"/>
                </a:cxn>
                <a:cxn ang="0">
                  <a:pos x="T2" y="T3"/>
                </a:cxn>
                <a:cxn ang="0">
                  <a:pos x="T4" y="T5"/>
                </a:cxn>
                <a:cxn ang="0">
                  <a:pos x="T6" y="T7"/>
                </a:cxn>
                <a:cxn ang="0">
                  <a:pos x="T8" y="T9"/>
                </a:cxn>
              </a:cxnLst>
              <a:rect l="0" t="0" r="r" b="b"/>
              <a:pathLst>
                <a:path w="7" h="14">
                  <a:moveTo>
                    <a:pt x="1" y="3"/>
                  </a:moveTo>
                  <a:cubicBezTo>
                    <a:pt x="1" y="0"/>
                    <a:pt x="2" y="0"/>
                    <a:pt x="3" y="0"/>
                  </a:cubicBezTo>
                  <a:cubicBezTo>
                    <a:pt x="4" y="0"/>
                    <a:pt x="5" y="2"/>
                    <a:pt x="6" y="5"/>
                  </a:cubicBezTo>
                  <a:cubicBezTo>
                    <a:pt x="7" y="9"/>
                    <a:pt x="5" y="14"/>
                    <a:pt x="1" y="12"/>
                  </a:cubicBezTo>
                  <a:cubicBezTo>
                    <a:pt x="0" y="10"/>
                    <a:pt x="1" y="7"/>
                    <a:pt x="1" y="3"/>
                  </a:cubicBezTo>
                  <a:close/>
                </a:path>
              </a:pathLst>
            </a:custGeom>
            <a:solidFill>
              <a:srgbClr val="E8A4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70" name="Freeform 33">
              <a:extLst>
                <a:ext uri="{FF2B5EF4-FFF2-40B4-BE49-F238E27FC236}">
                  <a16:creationId xmlns:a16="http://schemas.microsoft.com/office/drawing/2014/main" id="{77B86276-6331-4E2C-8890-F76BCFA5D038}"/>
                </a:ext>
              </a:extLst>
            </p:cNvPr>
            <p:cNvSpPr>
              <a:spLocks/>
            </p:cNvSpPr>
            <p:nvPr/>
          </p:nvSpPr>
          <p:spPr bwMode="auto">
            <a:xfrm>
              <a:off x="8741596" y="4275349"/>
              <a:ext cx="24880" cy="54282"/>
            </a:xfrm>
            <a:custGeom>
              <a:avLst/>
              <a:gdLst>
                <a:gd name="T0" fmla="*/ 0 w 6"/>
                <a:gd name="T1" fmla="*/ 3 h 14"/>
                <a:gd name="T2" fmla="*/ 2 w 6"/>
                <a:gd name="T3" fmla="*/ 0 h 14"/>
                <a:gd name="T4" fmla="*/ 5 w 6"/>
                <a:gd name="T5" fmla="*/ 5 h 14"/>
                <a:gd name="T6" fmla="*/ 0 w 6"/>
                <a:gd name="T7" fmla="*/ 12 h 14"/>
                <a:gd name="T8" fmla="*/ 2 w 6"/>
                <a:gd name="T9" fmla="*/ 5 h 14"/>
                <a:gd name="T10" fmla="*/ 0 w 6"/>
                <a:gd name="T11" fmla="*/ 3 h 14"/>
              </a:gdLst>
              <a:ahLst/>
              <a:cxnLst>
                <a:cxn ang="0">
                  <a:pos x="T0" y="T1"/>
                </a:cxn>
                <a:cxn ang="0">
                  <a:pos x="T2" y="T3"/>
                </a:cxn>
                <a:cxn ang="0">
                  <a:pos x="T4" y="T5"/>
                </a:cxn>
                <a:cxn ang="0">
                  <a:pos x="T6" y="T7"/>
                </a:cxn>
                <a:cxn ang="0">
                  <a:pos x="T8" y="T9"/>
                </a:cxn>
                <a:cxn ang="0">
                  <a:pos x="T10" y="T11"/>
                </a:cxn>
              </a:cxnLst>
              <a:rect l="0" t="0" r="r" b="b"/>
              <a:pathLst>
                <a:path w="6" h="14">
                  <a:moveTo>
                    <a:pt x="0" y="3"/>
                  </a:moveTo>
                  <a:cubicBezTo>
                    <a:pt x="0" y="0"/>
                    <a:pt x="1" y="0"/>
                    <a:pt x="2" y="0"/>
                  </a:cubicBezTo>
                  <a:cubicBezTo>
                    <a:pt x="3" y="0"/>
                    <a:pt x="4" y="2"/>
                    <a:pt x="5" y="5"/>
                  </a:cubicBezTo>
                  <a:cubicBezTo>
                    <a:pt x="6" y="9"/>
                    <a:pt x="4" y="14"/>
                    <a:pt x="0" y="12"/>
                  </a:cubicBezTo>
                  <a:cubicBezTo>
                    <a:pt x="3" y="12"/>
                    <a:pt x="3" y="8"/>
                    <a:pt x="2" y="5"/>
                  </a:cubicBezTo>
                  <a:cubicBezTo>
                    <a:pt x="2" y="4"/>
                    <a:pt x="1" y="2"/>
                    <a:pt x="0" y="3"/>
                  </a:cubicBezTo>
                  <a:close/>
                </a:path>
              </a:pathLst>
            </a:custGeom>
            <a:solidFill>
              <a:srgbClr val="F1B2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71" name="Freeform 34">
              <a:extLst>
                <a:ext uri="{FF2B5EF4-FFF2-40B4-BE49-F238E27FC236}">
                  <a16:creationId xmlns:a16="http://schemas.microsoft.com/office/drawing/2014/main" id="{6FF4FA59-51F1-4E05-B5B3-6F1B0F5900A8}"/>
                </a:ext>
              </a:extLst>
            </p:cNvPr>
            <p:cNvSpPr>
              <a:spLocks/>
            </p:cNvSpPr>
            <p:nvPr/>
          </p:nvSpPr>
          <p:spPr bwMode="auto">
            <a:xfrm>
              <a:off x="8741596" y="4291180"/>
              <a:ext cx="13570" cy="20356"/>
            </a:xfrm>
            <a:custGeom>
              <a:avLst/>
              <a:gdLst>
                <a:gd name="T0" fmla="*/ 2 w 3"/>
                <a:gd name="T1" fmla="*/ 0 h 5"/>
                <a:gd name="T2" fmla="*/ 1 w 3"/>
                <a:gd name="T3" fmla="*/ 4 h 5"/>
                <a:gd name="T4" fmla="*/ 3 w 3"/>
                <a:gd name="T5" fmla="*/ 4 h 5"/>
                <a:gd name="T6" fmla="*/ 2 w 3"/>
                <a:gd name="T7" fmla="*/ 0 h 5"/>
              </a:gdLst>
              <a:ahLst/>
              <a:cxnLst>
                <a:cxn ang="0">
                  <a:pos x="T0" y="T1"/>
                </a:cxn>
                <a:cxn ang="0">
                  <a:pos x="T2" y="T3"/>
                </a:cxn>
                <a:cxn ang="0">
                  <a:pos x="T4" y="T5"/>
                </a:cxn>
                <a:cxn ang="0">
                  <a:pos x="T6" y="T7"/>
                </a:cxn>
              </a:cxnLst>
              <a:rect l="0" t="0" r="r" b="b"/>
              <a:pathLst>
                <a:path w="3" h="5">
                  <a:moveTo>
                    <a:pt x="2" y="0"/>
                  </a:moveTo>
                  <a:cubicBezTo>
                    <a:pt x="1" y="2"/>
                    <a:pt x="0" y="3"/>
                    <a:pt x="1" y="4"/>
                  </a:cubicBezTo>
                  <a:cubicBezTo>
                    <a:pt x="1" y="4"/>
                    <a:pt x="1" y="5"/>
                    <a:pt x="3" y="4"/>
                  </a:cubicBezTo>
                  <a:cubicBezTo>
                    <a:pt x="3" y="2"/>
                    <a:pt x="2" y="1"/>
                    <a:pt x="2" y="0"/>
                  </a:cubicBezTo>
                  <a:close/>
                </a:path>
              </a:pathLst>
            </a:custGeom>
            <a:solidFill>
              <a:srgbClr val="DB96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72" name="Freeform 35">
              <a:extLst>
                <a:ext uri="{FF2B5EF4-FFF2-40B4-BE49-F238E27FC236}">
                  <a16:creationId xmlns:a16="http://schemas.microsoft.com/office/drawing/2014/main" id="{EB3C1C2D-7FBC-4FE1-8785-006686AA1FC8}"/>
                </a:ext>
              </a:extLst>
            </p:cNvPr>
            <p:cNvSpPr>
              <a:spLocks/>
            </p:cNvSpPr>
            <p:nvPr/>
          </p:nvSpPr>
          <p:spPr bwMode="auto">
            <a:xfrm>
              <a:off x="8664697" y="4126074"/>
              <a:ext cx="189986" cy="212603"/>
            </a:xfrm>
            <a:custGeom>
              <a:avLst/>
              <a:gdLst>
                <a:gd name="T0" fmla="*/ 16 w 49"/>
                <a:gd name="T1" fmla="*/ 5 h 55"/>
                <a:gd name="T2" fmla="*/ 49 w 49"/>
                <a:gd name="T3" fmla="*/ 8 h 55"/>
                <a:gd name="T4" fmla="*/ 33 w 49"/>
                <a:gd name="T5" fmla="*/ 41 h 55"/>
                <a:gd name="T6" fmla="*/ 16 w 49"/>
                <a:gd name="T7" fmla="*/ 5 h 55"/>
              </a:gdLst>
              <a:ahLst/>
              <a:cxnLst>
                <a:cxn ang="0">
                  <a:pos x="T0" y="T1"/>
                </a:cxn>
                <a:cxn ang="0">
                  <a:pos x="T2" y="T3"/>
                </a:cxn>
                <a:cxn ang="0">
                  <a:pos x="T4" y="T5"/>
                </a:cxn>
                <a:cxn ang="0">
                  <a:pos x="T6" y="T7"/>
                </a:cxn>
              </a:cxnLst>
              <a:rect l="0" t="0" r="r" b="b"/>
              <a:pathLst>
                <a:path w="49" h="55">
                  <a:moveTo>
                    <a:pt x="16" y="5"/>
                  </a:moveTo>
                  <a:cubicBezTo>
                    <a:pt x="28" y="0"/>
                    <a:pt x="46" y="2"/>
                    <a:pt x="49" y="8"/>
                  </a:cubicBezTo>
                  <a:cubicBezTo>
                    <a:pt x="41" y="15"/>
                    <a:pt x="43" y="33"/>
                    <a:pt x="33" y="41"/>
                  </a:cubicBezTo>
                  <a:cubicBezTo>
                    <a:pt x="13" y="55"/>
                    <a:pt x="0" y="8"/>
                    <a:pt x="16" y="5"/>
                  </a:cubicBezTo>
                  <a:close/>
                </a:path>
              </a:pathLst>
            </a:custGeom>
            <a:solidFill>
              <a:srgbClr val="361D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73" name="Freeform 36">
              <a:extLst>
                <a:ext uri="{FF2B5EF4-FFF2-40B4-BE49-F238E27FC236}">
                  <a16:creationId xmlns:a16="http://schemas.microsoft.com/office/drawing/2014/main" id="{8E791CDD-4E64-467A-87B8-D5CEC803B4F5}"/>
                </a:ext>
              </a:extLst>
            </p:cNvPr>
            <p:cNvSpPr>
              <a:spLocks/>
            </p:cNvSpPr>
            <p:nvPr/>
          </p:nvSpPr>
          <p:spPr bwMode="auto">
            <a:xfrm>
              <a:off x="8676005" y="4144168"/>
              <a:ext cx="178678" cy="156060"/>
            </a:xfrm>
            <a:custGeom>
              <a:avLst/>
              <a:gdLst>
                <a:gd name="T0" fmla="*/ 13 w 46"/>
                <a:gd name="T1" fmla="*/ 0 h 40"/>
                <a:gd name="T2" fmla="*/ 18 w 46"/>
                <a:gd name="T3" fmla="*/ 34 h 40"/>
                <a:gd name="T4" fmla="*/ 32 w 46"/>
                <a:gd name="T5" fmla="*/ 29 h 40"/>
                <a:gd name="T6" fmla="*/ 46 w 46"/>
                <a:gd name="T7" fmla="*/ 3 h 40"/>
                <a:gd name="T8" fmla="*/ 33 w 46"/>
                <a:gd name="T9" fmla="*/ 32 h 40"/>
                <a:gd name="T10" fmla="*/ 18 w 46"/>
                <a:gd name="T11" fmla="*/ 37 h 40"/>
                <a:gd name="T12" fmla="*/ 13 w 46"/>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46" h="40">
                  <a:moveTo>
                    <a:pt x="13" y="0"/>
                  </a:moveTo>
                  <a:cubicBezTo>
                    <a:pt x="1" y="6"/>
                    <a:pt x="10" y="30"/>
                    <a:pt x="18" y="34"/>
                  </a:cubicBezTo>
                  <a:cubicBezTo>
                    <a:pt x="24" y="37"/>
                    <a:pt x="29" y="35"/>
                    <a:pt x="32" y="29"/>
                  </a:cubicBezTo>
                  <a:cubicBezTo>
                    <a:pt x="38" y="20"/>
                    <a:pt x="40" y="5"/>
                    <a:pt x="46" y="3"/>
                  </a:cubicBezTo>
                  <a:cubicBezTo>
                    <a:pt x="39" y="9"/>
                    <a:pt x="39" y="23"/>
                    <a:pt x="33" y="32"/>
                  </a:cubicBezTo>
                  <a:cubicBezTo>
                    <a:pt x="30" y="37"/>
                    <a:pt x="25" y="40"/>
                    <a:pt x="18" y="37"/>
                  </a:cubicBezTo>
                  <a:cubicBezTo>
                    <a:pt x="6" y="32"/>
                    <a:pt x="0" y="3"/>
                    <a:pt x="13" y="0"/>
                  </a:cubicBezTo>
                  <a:close/>
                </a:path>
              </a:pathLst>
            </a:custGeom>
            <a:solidFill>
              <a:srgbClr val="4A2B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74" name="Freeform 37">
              <a:extLst>
                <a:ext uri="{FF2B5EF4-FFF2-40B4-BE49-F238E27FC236}">
                  <a16:creationId xmlns:a16="http://schemas.microsoft.com/office/drawing/2014/main" id="{68D40587-595D-4B2B-9BC5-504254F2F817}"/>
                </a:ext>
              </a:extLst>
            </p:cNvPr>
            <p:cNvSpPr>
              <a:spLocks/>
            </p:cNvSpPr>
            <p:nvPr/>
          </p:nvSpPr>
          <p:spPr bwMode="auto">
            <a:xfrm>
              <a:off x="8703146" y="4153215"/>
              <a:ext cx="147013" cy="131180"/>
            </a:xfrm>
            <a:custGeom>
              <a:avLst/>
              <a:gdLst>
                <a:gd name="T0" fmla="*/ 4 w 38"/>
                <a:gd name="T1" fmla="*/ 0 h 34"/>
                <a:gd name="T2" fmla="*/ 15 w 38"/>
                <a:gd name="T3" fmla="*/ 27 h 34"/>
                <a:gd name="T4" fmla="*/ 38 w 38"/>
                <a:gd name="T5" fmla="*/ 1 h 34"/>
                <a:gd name="T6" fmla="*/ 31 w 38"/>
                <a:gd name="T7" fmla="*/ 14 h 34"/>
                <a:gd name="T8" fmla="*/ 11 w 38"/>
                <a:gd name="T9" fmla="*/ 28 h 34"/>
                <a:gd name="T10" fmla="*/ 4 w 38"/>
                <a:gd name="T11" fmla="*/ 0 h 34"/>
              </a:gdLst>
              <a:ahLst/>
              <a:cxnLst>
                <a:cxn ang="0">
                  <a:pos x="T0" y="T1"/>
                </a:cxn>
                <a:cxn ang="0">
                  <a:pos x="T2" y="T3"/>
                </a:cxn>
                <a:cxn ang="0">
                  <a:pos x="T4" y="T5"/>
                </a:cxn>
                <a:cxn ang="0">
                  <a:pos x="T6" y="T7"/>
                </a:cxn>
                <a:cxn ang="0">
                  <a:pos x="T8" y="T9"/>
                </a:cxn>
                <a:cxn ang="0">
                  <a:pos x="T10" y="T11"/>
                </a:cxn>
              </a:cxnLst>
              <a:rect l="0" t="0" r="r" b="b"/>
              <a:pathLst>
                <a:path w="38" h="34">
                  <a:moveTo>
                    <a:pt x="4" y="0"/>
                  </a:moveTo>
                  <a:cubicBezTo>
                    <a:pt x="1" y="8"/>
                    <a:pt x="2" y="25"/>
                    <a:pt x="15" y="27"/>
                  </a:cubicBezTo>
                  <a:cubicBezTo>
                    <a:pt x="30" y="28"/>
                    <a:pt x="29" y="3"/>
                    <a:pt x="38" y="1"/>
                  </a:cubicBezTo>
                  <a:cubicBezTo>
                    <a:pt x="33" y="4"/>
                    <a:pt x="33" y="9"/>
                    <a:pt x="31" y="14"/>
                  </a:cubicBezTo>
                  <a:cubicBezTo>
                    <a:pt x="28" y="21"/>
                    <a:pt x="23" y="34"/>
                    <a:pt x="11" y="28"/>
                  </a:cubicBezTo>
                  <a:cubicBezTo>
                    <a:pt x="0" y="23"/>
                    <a:pt x="0" y="9"/>
                    <a:pt x="4" y="0"/>
                  </a:cubicBezTo>
                  <a:close/>
                </a:path>
              </a:pathLst>
            </a:custGeom>
            <a:solidFill>
              <a:srgbClr val="4A2B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75" name="Freeform 38">
              <a:extLst>
                <a:ext uri="{FF2B5EF4-FFF2-40B4-BE49-F238E27FC236}">
                  <a16:creationId xmlns:a16="http://schemas.microsoft.com/office/drawing/2014/main" id="{B0085B72-254F-444D-94BF-9813BC2EF895}"/>
                </a:ext>
              </a:extLst>
            </p:cNvPr>
            <p:cNvSpPr>
              <a:spLocks/>
            </p:cNvSpPr>
            <p:nvPr/>
          </p:nvSpPr>
          <p:spPr bwMode="auto">
            <a:xfrm>
              <a:off x="8707670" y="4148692"/>
              <a:ext cx="135704" cy="97255"/>
            </a:xfrm>
            <a:custGeom>
              <a:avLst/>
              <a:gdLst>
                <a:gd name="T0" fmla="*/ 4 w 35"/>
                <a:gd name="T1" fmla="*/ 0 h 25"/>
                <a:gd name="T2" fmla="*/ 16 w 35"/>
                <a:gd name="T3" fmla="*/ 23 h 25"/>
                <a:gd name="T4" fmla="*/ 35 w 35"/>
                <a:gd name="T5" fmla="*/ 3 h 25"/>
                <a:gd name="T6" fmla="*/ 17 w 35"/>
                <a:gd name="T7" fmla="*/ 25 h 25"/>
                <a:gd name="T8" fmla="*/ 4 w 35"/>
                <a:gd name="T9" fmla="*/ 0 h 25"/>
              </a:gdLst>
              <a:ahLst/>
              <a:cxnLst>
                <a:cxn ang="0">
                  <a:pos x="T0" y="T1"/>
                </a:cxn>
                <a:cxn ang="0">
                  <a:pos x="T2" y="T3"/>
                </a:cxn>
                <a:cxn ang="0">
                  <a:pos x="T4" y="T5"/>
                </a:cxn>
                <a:cxn ang="0">
                  <a:pos x="T6" y="T7"/>
                </a:cxn>
                <a:cxn ang="0">
                  <a:pos x="T8" y="T9"/>
                </a:cxn>
              </a:cxnLst>
              <a:rect l="0" t="0" r="r" b="b"/>
              <a:pathLst>
                <a:path w="35" h="25">
                  <a:moveTo>
                    <a:pt x="4" y="0"/>
                  </a:moveTo>
                  <a:cubicBezTo>
                    <a:pt x="2" y="8"/>
                    <a:pt x="4" y="23"/>
                    <a:pt x="16" y="23"/>
                  </a:cubicBezTo>
                  <a:cubicBezTo>
                    <a:pt x="28" y="23"/>
                    <a:pt x="27" y="4"/>
                    <a:pt x="35" y="3"/>
                  </a:cubicBezTo>
                  <a:cubicBezTo>
                    <a:pt x="27" y="7"/>
                    <a:pt x="30" y="25"/>
                    <a:pt x="17" y="25"/>
                  </a:cubicBezTo>
                  <a:cubicBezTo>
                    <a:pt x="3" y="25"/>
                    <a:pt x="0" y="8"/>
                    <a:pt x="4" y="0"/>
                  </a:cubicBezTo>
                  <a:close/>
                </a:path>
              </a:pathLst>
            </a:custGeom>
            <a:solidFill>
              <a:srgbClr val="4A2B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76" name="Freeform 39">
              <a:extLst>
                <a:ext uri="{FF2B5EF4-FFF2-40B4-BE49-F238E27FC236}">
                  <a16:creationId xmlns:a16="http://schemas.microsoft.com/office/drawing/2014/main" id="{BE414F8C-942F-486B-A318-DB0A7C21E36D}"/>
                </a:ext>
              </a:extLst>
            </p:cNvPr>
            <p:cNvSpPr>
              <a:spLocks/>
            </p:cNvSpPr>
            <p:nvPr/>
          </p:nvSpPr>
          <p:spPr bwMode="auto">
            <a:xfrm>
              <a:off x="8816233" y="4144168"/>
              <a:ext cx="104040" cy="174154"/>
            </a:xfrm>
            <a:custGeom>
              <a:avLst/>
              <a:gdLst>
                <a:gd name="T0" fmla="*/ 0 w 27"/>
                <a:gd name="T1" fmla="*/ 27 h 45"/>
                <a:gd name="T2" fmla="*/ 9 w 27"/>
                <a:gd name="T3" fmla="*/ 2 h 45"/>
                <a:gd name="T4" fmla="*/ 19 w 27"/>
                <a:gd name="T5" fmla="*/ 2 h 45"/>
                <a:gd name="T6" fmla="*/ 23 w 27"/>
                <a:gd name="T7" fmla="*/ 26 h 45"/>
                <a:gd name="T8" fmla="*/ 6 w 27"/>
                <a:gd name="T9" fmla="*/ 44 h 45"/>
                <a:gd name="T10" fmla="*/ 0 w 27"/>
                <a:gd name="T11" fmla="*/ 27 h 45"/>
              </a:gdLst>
              <a:ahLst/>
              <a:cxnLst>
                <a:cxn ang="0">
                  <a:pos x="T0" y="T1"/>
                </a:cxn>
                <a:cxn ang="0">
                  <a:pos x="T2" y="T3"/>
                </a:cxn>
                <a:cxn ang="0">
                  <a:pos x="T4" y="T5"/>
                </a:cxn>
                <a:cxn ang="0">
                  <a:pos x="T6" y="T7"/>
                </a:cxn>
                <a:cxn ang="0">
                  <a:pos x="T8" y="T9"/>
                </a:cxn>
                <a:cxn ang="0">
                  <a:pos x="T10" y="T11"/>
                </a:cxn>
              </a:cxnLst>
              <a:rect l="0" t="0" r="r" b="b"/>
              <a:pathLst>
                <a:path w="27" h="45">
                  <a:moveTo>
                    <a:pt x="0" y="27"/>
                  </a:moveTo>
                  <a:cubicBezTo>
                    <a:pt x="0" y="16"/>
                    <a:pt x="3" y="6"/>
                    <a:pt x="9" y="2"/>
                  </a:cubicBezTo>
                  <a:cubicBezTo>
                    <a:pt x="12" y="0"/>
                    <a:pt x="16" y="1"/>
                    <a:pt x="19" y="2"/>
                  </a:cubicBezTo>
                  <a:cubicBezTo>
                    <a:pt x="26" y="5"/>
                    <a:pt x="27" y="16"/>
                    <a:pt x="23" y="26"/>
                  </a:cubicBezTo>
                  <a:cubicBezTo>
                    <a:pt x="19" y="34"/>
                    <a:pt x="11" y="45"/>
                    <a:pt x="6" y="44"/>
                  </a:cubicBezTo>
                  <a:cubicBezTo>
                    <a:pt x="2" y="44"/>
                    <a:pt x="1" y="37"/>
                    <a:pt x="0" y="27"/>
                  </a:cubicBezTo>
                  <a:close/>
                </a:path>
              </a:pathLst>
            </a:custGeom>
            <a:solidFill>
              <a:srgbClr val="361D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77" name="Freeform 40">
              <a:extLst>
                <a:ext uri="{FF2B5EF4-FFF2-40B4-BE49-F238E27FC236}">
                  <a16:creationId xmlns:a16="http://schemas.microsoft.com/office/drawing/2014/main" id="{A6797F08-B106-4E92-96D5-D9FCCA7A8F70}"/>
                </a:ext>
              </a:extLst>
            </p:cNvPr>
            <p:cNvSpPr>
              <a:spLocks/>
            </p:cNvSpPr>
            <p:nvPr/>
          </p:nvSpPr>
          <p:spPr bwMode="auto">
            <a:xfrm>
              <a:off x="8816233" y="4202973"/>
              <a:ext cx="97255" cy="124396"/>
            </a:xfrm>
            <a:custGeom>
              <a:avLst/>
              <a:gdLst>
                <a:gd name="T0" fmla="*/ 0 w 25"/>
                <a:gd name="T1" fmla="*/ 12 h 32"/>
                <a:gd name="T2" fmla="*/ 0 w 25"/>
                <a:gd name="T3" fmla="*/ 6 h 32"/>
                <a:gd name="T4" fmla="*/ 25 w 25"/>
                <a:gd name="T5" fmla="*/ 0 h 32"/>
                <a:gd name="T6" fmla="*/ 23 w 25"/>
                <a:gd name="T7" fmla="*/ 11 h 32"/>
                <a:gd name="T8" fmla="*/ 6 w 25"/>
                <a:gd name="T9" fmla="*/ 32 h 32"/>
                <a:gd name="T10" fmla="*/ 0 w 25"/>
                <a:gd name="T11" fmla="*/ 12 h 32"/>
              </a:gdLst>
              <a:ahLst/>
              <a:cxnLst>
                <a:cxn ang="0">
                  <a:pos x="T0" y="T1"/>
                </a:cxn>
                <a:cxn ang="0">
                  <a:pos x="T2" y="T3"/>
                </a:cxn>
                <a:cxn ang="0">
                  <a:pos x="T4" y="T5"/>
                </a:cxn>
                <a:cxn ang="0">
                  <a:pos x="T6" y="T7"/>
                </a:cxn>
                <a:cxn ang="0">
                  <a:pos x="T8" y="T9"/>
                </a:cxn>
                <a:cxn ang="0">
                  <a:pos x="T10" y="T11"/>
                </a:cxn>
              </a:cxnLst>
              <a:rect l="0" t="0" r="r" b="b"/>
              <a:pathLst>
                <a:path w="25" h="32">
                  <a:moveTo>
                    <a:pt x="0" y="12"/>
                  </a:moveTo>
                  <a:cubicBezTo>
                    <a:pt x="0" y="10"/>
                    <a:pt x="0" y="8"/>
                    <a:pt x="0" y="6"/>
                  </a:cubicBezTo>
                  <a:cubicBezTo>
                    <a:pt x="10" y="12"/>
                    <a:pt x="20" y="9"/>
                    <a:pt x="25" y="0"/>
                  </a:cubicBezTo>
                  <a:cubicBezTo>
                    <a:pt x="25" y="4"/>
                    <a:pt x="24" y="8"/>
                    <a:pt x="23" y="11"/>
                  </a:cubicBezTo>
                  <a:cubicBezTo>
                    <a:pt x="19" y="19"/>
                    <a:pt x="11" y="32"/>
                    <a:pt x="6" y="32"/>
                  </a:cubicBezTo>
                  <a:cubicBezTo>
                    <a:pt x="2" y="32"/>
                    <a:pt x="1" y="22"/>
                    <a:pt x="0" y="12"/>
                  </a:cubicBezTo>
                  <a:close/>
                </a:path>
              </a:pathLst>
            </a:custGeom>
            <a:solidFill>
              <a:srgbClr val="2413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78" name="Freeform 41">
              <a:extLst>
                <a:ext uri="{FF2B5EF4-FFF2-40B4-BE49-F238E27FC236}">
                  <a16:creationId xmlns:a16="http://schemas.microsoft.com/office/drawing/2014/main" id="{3644E918-74C9-4BC6-A1BD-561282A05709}"/>
                </a:ext>
              </a:extLst>
            </p:cNvPr>
            <p:cNvSpPr>
              <a:spLocks/>
            </p:cNvSpPr>
            <p:nvPr/>
          </p:nvSpPr>
          <p:spPr bwMode="auto">
            <a:xfrm>
              <a:off x="8718979" y="4148692"/>
              <a:ext cx="131180" cy="97255"/>
            </a:xfrm>
            <a:custGeom>
              <a:avLst/>
              <a:gdLst>
                <a:gd name="T0" fmla="*/ 1 w 34"/>
                <a:gd name="T1" fmla="*/ 0 h 25"/>
                <a:gd name="T2" fmla="*/ 3 w 34"/>
                <a:gd name="T3" fmla="*/ 14 h 25"/>
                <a:gd name="T4" fmla="*/ 25 w 34"/>
                <a:gd name="T5" fmla="*/ 10 h 25"/>
                <a:gd name="T6" fmla="*/ 34 w 34"/>
                <a:gd name="T7" fmla="*/ 2 h 25"/>
                <a:gd name="T8" fmla="*/ 24 w 34"/>
                <a:gd name="T9" fmla="*/ 9 h 25"/>
                <a:gd name="T10" fmla="*/ 4 w 34"/>
                <a:gd name="T11" fmla="*/ 13 h 25"/>
                <a:gd name="T12" fmla="*/ 1 w 34"/>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4" h="25">
                  <a:moveTo>
                    <a:pt x="1" y="0"/>
                  </a:moveTo>
                  <a:cubicBezTo>
                    <a:pt x="0" y="6"/>
                    <a:pt x="1" y="10"/>
                    <a:pt x="3" y="14"/>
                  </a:cubicBezTo>
                  <a:cubicBezTo>
                    <a:pt x="10" y="25"/>
                    <a:pt x="19" y="19"/>
                    <a:pt x="25" y="10"/>
                  </a:cubicBezTo>
                  <a:cubicBezTo>
                    <a:pt x="27" y="6"/>
                    <a:pt x="29" y="3"/>
                    <a:pt x="34" y="2"/>
                  </a:cubicBezTo>
                  <a:cubicBezTo>
                    <a:pt x="29" y="3"/>
                    <a:pt x="26" y="6"/>
                    <a:pt x="24" y="9"/>
                  </a:cubicBezTo>
                  <a:cubicBezTo>
                    <a:pt x="18" y="15"/>
                    <a:pt x="11" y="23"/>
                    <a:pt x="4" y="13"/>
                  </a:cubicBezTo>
                  <a:cubicBezTo>
                    <a:pt x="2" y="10"/>
                    <a:pt x="1" y="5"/>
                    <a:pt x="1" y="0"/>
                  </a:cubicBezTo>
                  <a:close/>
                </a:path>
              </a:pathLst>
            </a:custGeom>
            <a:solidFill>
              <a:srgbClr val="4A2B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79" name="Freeform 42">
              <a:extLst>
                <a:ext uri="{FF2B5EF4-FFF2-40B4-BE49-F238E27FC236}">
                  <a16:creationId xmlns:a16="http://schemas.microsoft.com/office/drawing/2014/main" id="{41401EE9-653E-41F9-8D70-50C843E30E25}"/>
                </a:ext>
              </a:extLst>
            </p:cNvPr>
            <p:cNvSpPr>
              <a:spLocks/>
            </p:cNvSpPr>
            <p:nvPr/>
          </p:nvSpPr>
          <p:spPr bwMode="auto">
            <a:xfrm>
              <a:off x="8540301" y="4863399"/>
              <a:ext cx="199032" cy="201295"/>
            </a:xfrm>
            <a:custGeom>
              <a:avLst/>
              <a:gdLst>
                <a:gd name="T0" fmla="*/ 51 w 51"/>
                <a:gd name="T1" fmla="*/ 32 h 52"/>
                <a:gd name="T2" fmla="*/ 50 w 51"/>
                <a:gd name="T3" fmla="*/ 29 h 52"/>
                <a:gd name="T4" fmla="*/ 50 w 51"/>
                <a:gd name="T5" fmla="*/ 28 h 52"/>
                <a:gd name="T6" fmla="*/ 1 w 51"/>
                <a:gd name="T7" fmla="*/ 0 h 52"/>
                <a:gd name="T8" fmla="*/ 0 w 51"/>
                <a:gd name="T9" fmla="*/ 3 h 52"/>
                <a:gd name="T10" fmla="*/ 0 w 51"/>
                <a:gd name="T11" fmla="*/ 15 h 52"/>
                <a:gd name="T12" fmla="*/ 37 w 51"/>
                <a:gd name="T13" fmla="*/ 52 h 52"/>
                <a:gd name="T14" fmla="*/ 51 w 51"/>
                <a:gd name="T15" fmla="*/ 44 h 52"/>
                <a:gd name="T16" fmla="*/ 51 w 51"/>
                <a:gd name="T17"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2">
                  <a:moveTo>
                    <a:pt x="51" y="32"/>
                  </a:moveTo>
                  <a:cubicBezTo>
                    <a:pt x="51" y="31"/>
                    <a:pt x="51" y="29"/>
                    <a:pt x="50" y="29"/>
                  </a:cubicBezTo>
                  <a:cubicBezTo>
                    <a:pt x="50" y="29"/>
                    <a:pt x="50" y="29"/>
                    <a:pt x="50" y="28"/>
                  </a:cubicBezTo>
                  <a:cubicBezTo>
                    <a:pt x="1" y="0"/>
                    <a:pt x="1" y="0"/>
                    <a:pt x="1" y="0"/>
                  </a:cubicBezTo>
                  <a:cubicBezTo>
                    <a:pt x="0" y="0"/>
                    <a:pt x="0" y="2"/>
                    <a:pt x="0" y="3"/>
                  </a:cubicBezTo>
                  <a:cubicBezTo>
                    <a:pt x="0" y="15"/>
                    <a:pt x="0" y="15"/>
                    <a:pt x="0" y="15"/>
                  </a:cubicBezTo>
                  <a:cubicBezTo>
                    <a:pt x="37" y="52"/>
                    <a:pt x="37" y="52"/>
                    <a:pt x="37" y="52"/>
                  </a:cubicBezTo>
                  <a:cubicBezTo>
                    <a:pt x="51" y="44"/>
                    <a:pt x="51" y="44"/>
                    <a:pt x="51" y="44"/>
                  </a:cubicBezTo>
                  <a:lnTo>
                    <a:pt x="51" y="32"/>
                  </a:lnTo>
                  <a:close/>
                </a:path>
              </a:pathLst>
            </a:custGeom>
            <a:solidFill>
              <a:srgbClr val="4F26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80" name="Freeform 43">
              <a:extLst>
                <a:ext uri="{FF2B5EF4-FFF2-40B4-BE49-F238E27FC236}">
                  <a16:creationId xmlns:a16="http://schemas.microsoft.com/office/drawing/2014/main" id="{0DDB58B4-FD1E-4593-9D6F-23EDDBE26A56}"/>
                </a:ext>
              </a:extLst>
            </p:cNvPr>
            <p:cNvSpPr>
              <a:spLocks/>
            </p:cNvSpPr>
            <p:nvPr/>
          </p:nvSpPr>
          <p:spPr bwMode="auto">
            <a:xfrm>
              <a:off x="8689576" y="4994580"/>
              <a:ext cx="65591" cy="38450"/>
            </a:xfrm>
            <a:custGeom>
              <a:avLst/>
              <a:gdLst>
                <a:gd name="T0" fmla="*/ 23 w 29"/>
                <a:gd name="T1" fmla="*/ 0 h 17"/>
                <a:gd name="T2" fmla="*/ 0 w 29"/>
                <a:gd name="T3" fmla="*/ 14 h 17"/>
                <a:gd name="T4" fmla="*/ 3 w 29"/>
                <a:gd name="T5" fmla="*/ 17 h 17"/>
                <a:gd name="T6" fmla="*/ 29 w 29"/>
                <a:gd name="T7" fmla="*/ 2 h 17"/>
                <a:gd name="T8" fmla="*/ 23 w 29"/>
                <a:gd name="T9" fmla="*/ 0 h 17"/>
              </a:gdLst>
              <a:ahLst/>
              <a:cxnLst>
                <a:cxn ang="0">
                  <a:pos x="T0" y="T1"/>
                </a:cxn>
                <a:cxn ang="0">
                  <a:pos x="T2" y="T3"/>
                </a:cxn>
                <a:cxn ang="0">
                  <a:pos x="T4" y="T5"/>
                </a:cxn>
                <a:cxn ang="0">
                  <a:pos x="T6" y="T7"/>
                </a:cxn>
                <a:cxn ang="0">
                  <a:pos x="T8" y="T9"/>
                </a:cxn>
              </a:cxnLst>
              <a:rect l="0" t="0" r="r" b="b"/>
              <a:pathLst>
                <a:path w="29" h="17">
                  <a:moveTo>
                    <a:pt x="23" y="0"/>
                  </a:moveTo>
                  <a:lnTo>
                    <a:pt x="0" y="14"/>
                  </a:lnTo>
                  <a:lnTo>
                    <a:pt x="3" y="17"/>
                  </a:lnTo>
                  <a:lnTo>
                    <a:pt x="29" y="2"/>
                  </a:lnTo>
                  <a:lnTo>
                    <a:pt x="23" y="0"/>
                  </a:lnTo>
                  <a:close/>
                </a:path>
              </a:pathLst>
            </a:custGeom>
            <a:solidFill>
              <a:srgbClr val="8F4C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81" name="Freeform 44">
              <a:extLst>
                <a:ext uri="{FF2B5EF4-FFF2-40B4-BE49-F238E27FC236}">
                  <a16:creationId xmlns:a16="http://schemas.microsoft.com/office/drawing/2014/main" id="{F7B605D0-756D-49C7-8198-12E1406B7F51}"/>
                </a:ext>
              </a:extLst>
            </p:cNvPr>
            <p:cNvSpPr>
              <a:spLocks/>
            </p:cNvSpPr>
            <p:nvPr/>
          </p:nvSpPr>
          <p:spPr bwMode="auto">
            <a:xfrm>
              <a:off x="8499590" y="4913157"/>
              <a:ext cx="203556" cy="124396"/>
            </a:xfrm>
            <a:custGeom>
              <a:avLst/>
              <a:gdLst>
                <a:gd name="T0" fmla="*/ 85 w 90"/>
                <a:gd name="T1" fmla="*/ 55 h 55"/>
                <a:gd name="T2" fmla="*/ 90 w 90"/>
                <a:gd name="T3" fmla="*/ 53 h 55"/>
                <a:gd name="T4" fmla="*/ 90 w 90"/>
                <a:gd name="T5" fmla="*/ 50 h 55"/>
                <a:gd name="T6" fmla="*/ 3 w 90"/>
                <a:gd name="T7" fmla="*/ 0 h 55"/>
                <a:gd name="T8" fmla="*/ 0 w 90"/>
                <a:gd name="T9" fmla="*/ 2 h 55"/>
                <a:gd name="T10" fmla="*/ 85 w 90"/>
                <a:gd name="T11" fmla="*/ 55 h 55"/>
              </a:gdLst>
              <a:ahLst/>
              <a:cxnLst>
                <a:cxn ang="0">
                  <a:pos x="T0" y="T1"/>
                </a:cxn>
                <a:cxn ang="0">
                  <a:pos x="T2" y="T3"/>
                </a:cxn>
                <a:cxn ang="0">
                  <a:pos x="T4" y="T5"/>
                </a:cxn>
                <a:cxn ang="0">
                  <a:pos x="T6" y="T7"/>
                </a:cxn>
                <a:cxn ang="0">
                  <a:pos x="T8" y="T9"/>
                </a:cxn>
                <a:cxn ang="0">
                  <a:pos x="T10" y="T11"/>
                </a:cxn>
              </a:cxnLst>
              <a:rect l="0" t="0" r="r" b="b"/>
              <a:pathLst>
                <a:path w="90" h="55">
                  <a:moveTo>
                    <a:pt x="85" y="55"/>
                  </a:moveTo>
                  <a:lnTo>
                    <a:pt x="90" y="53"/>
                  </a:lnTo>
                  <a:lnTo>
                    <a:pt x="90" y="50"/>
                  </a:lnTo>
                  <a:lnTo>
                    <a:pt x="3" y="0"/>
                  </a:lnTo>
                  <a:lnTo>
                    <a:pt x="0" y="2"/>
                  </a:lnTo>
                  <a:lnTo>
                    <a:pt x="85" y="55"/>
                  </a:lnTo>
                  <a:close/>
                </a:path>
              </a:pathLst>
            </a:custGeom>
            <a:solidFill>
              <a:srgbClr val="8F4C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82" name="Freeform 45">
              <a:extLst>
                <a:ext uri="{FF2B5EF4-FFF2-40B4-BE49-F238E27FC236}">
                  <a16:creationId xmlns:a16="http://schemas.microsoft.com/office/drawing/2014/main" id="{818D9B06-CF0D-4369-9760-E574E6A86329}"/>
                </a:ext>
              </a:extLst>
            </p:cNvPr>
            <p:cNvSpPr>
              <a:spLocks/>
            </p:cNvSpPr>
            <p:nvPr/>
          </p:nvSpPr>
          <p:spPr bwMode="auto">
            <a:xfrm>
              <a:off x="8499590" y="4917681"/>
              <a:ext cx="203556" cy="262361"/>
            </a:xfrm>
            <a:custGeom>
              <a:avLst/>
              <a:gdLst>
                <a:gd name="T0" fmla="*/ 51 w 53"/>
                <a:gd name="T1" fmla="*/ 64 h 68"/>
                <a:gd name="T2" fmla="*/ 51 w 53"/>
                <a:gd name="T3" fmla="*/ 38 h 68"/>
                <a:gd name="T4" fmla="*/ 51 w 53"/>
                <a:gd name="T5" fmla="*/ 30 h 68"/>
                <a:gd name="T6" fmla="*/ 0 w 53"/>
                <a:gd name="T7" fmla="*/ 0 h 68"/>
                <a:gd name="T8" fmla="*/ 0 w 53"/>
                <a:gd name="T9" fmla="*/ 34 h 68"/>
                <a:gd name="T10" fmla="*/ 0 w 53"/>
                <a:gd name="T11" fmla="*/ 36 h 68"/>
                <a:gd name="T12" fmla="*/ 1 w 53"/>
                <a:gd name="T13" fmla="*/ 38 h 68"/>
                <a:gd name="T14" fmla="*/ 1 w 53"/>
                <a:gd name="T15" fmla="*/ 38 h 68"/>
                <a:gd name="T16" fmla="*/ 2 w 53"/>
                <a:gd name="T17" fmla="*/ 39 h 68"/>
                <a:gd name="T18" fmla="*/ 53 w 53"/>
                <a:gd name="T19" fmla="*/ 68 h 68"/>
                <a:gd name="T20" fmla="*/ 51 w 53"/>
                <a:gd name="T21" fmla="*/ 6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51" y="64"/>
                  </a:moveTo>
                  <a:cubicBezTo>
                    <a:pt x="51" y="38"/>
                    <a:pt x="51" y="38"/>
                    <a:pt x="51" y="38"/>
                  </a:cubicBezTo>
                  <a:cubicBezTo>
                    <a:pt x="51" y="30"/>
                    <a:pt x="51" y="30"/>
                    <a:pt x="51" y="30"/>
                  </a:cubicBezTo>
                  <a:cubicBezTo>
                    <a:pt x="0" y="0"/>
                    <a:pt x="0" y="0"/>
                    <a:pt x="0" y="0"/>
                  </a:cubicBezTo>
                  <a:cubicBezTo>
                    <a:pt x="0" y="34"/>
                    <a:pt x="0" y="34"/>
                    <a:pt x="0" y="34"/>
                  </a:cubicBezTo>
                  <a:cubicBezTo>
                    <a:pt x="0" y="35"/>
                    <a:pt x="0" y="36"/>
                    <a:pt x="0" y="36"/>
                  </a:cubicBezTo>
                  <a:cubicBezTo>
                    <a:pt x="1" y="37"/>
                    <a:pt x="1" y="37"/>
                    <a:pt x="1" y="38"/>
                  </a:cubicBezTo>
                  <a:cubicBezTo>
                    <a:pt x="1" y="38"/>
                    <a:pt x="1" y="38"/>
                    <a:pt x="1" y="38"/>
                  </a:cubicBezTo>
                  <a:cubicBezTo>
                    <a:pt x="2" y="38"/>
                    <a:pt x="2" y="39"/>
                    <a:pt x="2" y="39"/>
                  </a:cubicBezTo>
                  <a:cubicBezTo>
                    <a:pt x="53" y="68"/>
                    <a:pt x="53" y="68"/>
                    <a:pt x="53" y="68"/>
                  </a:cubicBezTo>
                  <a:cubicBezTo>
                    <a:pt x="52" y="68"/>
                    <a:pt x="51" y="66"/>
                    <a:pt x="51" y="64"/>
                  </a:cubicBezTo>
                  <a:close/>
                </a:path>
              </a:pathLst>
            </a:custGeom>
            <a:solidFill>
              <a:srgbClr val="6E37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83" name="Freeform 46">
              <a:extLst>
                <a:ext uri="{FF2B5EF4-FFF2-40B4-BE49-F238E27FC236}">
                  <a16:creationId xmlns:a16="http://schemas.microsoft.com/office/drawing/2014/main" id="{215956FC-FB3D-4057-B166-C427DF119AF6}"/>
                </a:ext>
              </a:extLst>
            </p:cNvPr>
            <p:cNvSpPr>
              <a:spLocks/>
            </p:cNvSpPr>
            <p:nvPr/>
          </p:nvSpPr>
          <p:spPr bwMode="auto">
            <a:xfrm>
              <a:off x="8696362" y="4999103"/>
              <a:ext cx="58805" cy="189986"/>
            </a:xfrm>
            <a:custGeom>
              <a:avLst/>
              <a:gdLst>
                <a:gd name="T0" fmla="*/ 15 w 15"/>
                <a:gd name="T1" fmla="*/ 0 h 49"/>
                <a:gd name="T2" fmla="*/ 0 w 15"/>
                <a:gd name="T3" fmla="*/ 9 h 49"/>
                <a:gd name="T4" fmla="*/ 0 w 15"/>
                <a:gd name="T5" fmla="*/ 43 h 49"/>
                <a:gd name="T6" fmla="*/ 7 w 15"/>
                <a:gd name="T7" fmla="*/ 47 h 49"/>
                <a:gd name="T8" fmla="*/ 7 w 15"/>
                <a:gd name="T9" fmla="*/ 47 h 49"/>
                <a:gd name="T10" fmla="*/ 15 w 15"/>
                <a:gd name="T11" fmla="*/ 34 h 49"/>
                <a:gd name="T12" fmla="*/ 15 w 15"/>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5" h="49">
                  <a:moveTo>
                    <a:pt x="15" y="0"/>
                  </a:moveTo>
                  <a:cubicBezTo>
                    <a:pt x="0" y="9"/>
                    <a:pt x="0" y="9"/>
                    <a:pt x="0" y="9"/>
                  </a:cubicBezTo>
                  <a:cubicBezTo>
                    <a:pt x="0" y="43"/>
                    <a:pt x="0" y="43"/>
                    <a:pt x="0" y="43"/>
                  </a:cubicBezTo>
                  <a:cubicBezTo>
                    <a:pt x="0" y="47"/>
                    <a:pt x="3" y="49"/>
                    <a:pt x="7" y="47"/>
                  </a:cubicBezTo>
                  <a:cubicBezTo>
                    <a:pt x="7" y="47"/>
                    <a:pt x="7" y="47"/>
                    <a:pt x="7" y="47"/>
                  </a:cubicBezTo>
                  <a:cubicBezTo>
                    <a:pt x="11" y="44"/>
                    <a:pt x="15" y="39"/>
                    <a:pt x="15" y="34"/>
                  </a:cubicBezTo>
                  <a:lnTo>
                    <a:pt x="15" y="0"/>
                  </a:lnTo>
                  <a:close/>
                </a:path>
              </a:pathLst>
            </a:custGeom>
            <a:solidFill>
              <a:srgbClr val="783C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84" name="Freeform 47">
              <a:extLst>
                <a:ext uri="{FF2B5EF4-FFF2-40B4-BE49-F238E27FC236}">
                  <a16:creationId xmlns:a16="http://schemas.microsoft.com/office/drawing/2014/main" id="{7631D734-D722-48D8-A027-999A71C1C945}"/>
                </a:ext>
              </a:extLst>
            </p:cNvPr>
            <p:cNvSpPr>
              <a:spLocks/>
            </p:cNvSpPr>
            <p:nvPr/>
          </p:nvSpPr>
          <p:spPr bwMode="auto">
            <a:xfrm>
              <a:off x="8673744" y="4971962"/>
              <a:ext cx="67852" cy="76899"/>
            </a:xfrm>
            <a:custGeom>
              <a:avLst/>
              <a:gdLst>
                <a:gd name="T0" fmla="*/ 12 w 18"/>
                <a:gd name="T1" fmla="*/ 0 h 20"/>
                <a:gd name="T2" fmla="*/ 18 w 18"/>
                <a:gd name="T3" fmla="*/ 6 h 20"/>
                <a:gd name="T4" fmla="*/ 18 w 18"/>
                <a:gd name="T5" fmla="*/ 9 h 20"/>
                <a:gd name="T6" fmla="*/ 15 w 18"/>
                <a:gd name="T7" fmla="*/ 8 h 20"/>
                <a:gd name="T8" fmla="*/ 13 w 18"/>
                <a:gd name="T9" fmla="*/ 4 h 20"/>
                <a:gd name="T10" fmla="*/ 5 w 18"/>
                <a:gd name="T11" fmla="*/ 9 h 20"/>
                <a:gd name="T12" fmla="*/ 4 w 18"/>
                <a:gd name="T13" fmla="*/ 14 h 20"/>
                <a:gd name="T14" fmla="*/ 3 w 18"/>
                <a:gd name="T15" fmla="*/ 18 h 20"/>
                <a:gd name="T16" fmla="*/ 0 w 18"/>
                <a:gd name="T17" fmla="*/ 20 h 20"/>
                <a:gd name="T18" fmla="*/ 0 w 18"/>
                <a:gd name="T19" fmla="*/ 16 h 20"/>
                <a:gd name="T20" fmla="*/ 4 w 18"/>
                <a:gd name="T21" fmla="*/ 5 h 20"/>
                <a:gd name="T22" fmla="*/ 12 w 18"/>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0">
                  <a:moveTo>
                    <a:pt x="12" y="0"/>
                  </a:moveTo>
                  <a:cubicBezTo>
                    <a:pt x="15" y="0"/>
                    <a:pt x="18" y="2"/>
                    <a:pt x="18" y="6"/>
                  </a:cubicBezTo>
                  <a:cubicBezTo>
                    <a:pt x="18" y="9"/>
                    <a:pt x="18" y="9"/>
                    <a:pt x="18" y="9"/>
                  </a:cubicBezTo>
                  <a:cubicBezTo>
                    <a:pt x="15" y="8"/>
                    <a:pt x="15" y="8"/>
                    <a:pt x="15" y="8"/>
                  </a:cubicBezTo>
                  <a:cubicBezTo>
                    <a:pt x="15" y="6"/>
                    <a:pt x="15" y="5"/>
                    <a:pt x="13" y="4"/>
                  </a:cubicBezTo>
                  <a:cubicBezTo>
                    <a:pt x="10" y="2"/>
                    <a:pt x="6" y="7"/>
                    <a:pt x="5" y="9"/>
                  </a:cubicBezTo>
                  <a:cubicBezTo>
                    <a:pt x="4" y="11"/>
                    <a:pt x="4" y="13"/>
                    <a:pt x="4" y="14"/>
                  </a:cubicBezTo>
                  <a:cubicBezTo>
                    <a:pt x="3" y="18"/>
                    <a:pt x="3" y="18"/>
                    <a:pt x="3" y="18"/>
                  </a:cubicBezTo>
                  <a:cubicBezTo>
                    <a:pt x="0" y="20"/>
                    <a:pt x="0" y="20"/>
                    <a:pt x="0" y="20"/>
                  </a:cubicBezTo>
                  <a:cubicBezTo>
                    <a:pt x="0" y="16"/>
                    <a:pt x="0" y="16"/>
                    <a:pt x="0" y="16"/>
                  </a:cubicBezTo>
                  <a:cubicBezTo>
                    <a:pt x="0" y="13"/>
                    <a:pt x="2" y="8"/>
                    <a:pt x="4" y="5"/>
                  </a:cubicBezTo>
                  <a:cubicBezTo>
                    <a:pt x="6" y="2"/>
                    <a:pt x="8" y="0"/>
                    <a:pt x="12" y="0"/>
                  </a:cubicBezTo>
                  <a:close/>
                </a:path>
              </a:pathLst>
            </a:custGeom>
            <a:solidFill>
              <a:srgbClr val="854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85" name="Freeform 48">
              <a:extLst>
                <a:ext uri="{FF2B5EF4-FFF2-40B4-BE49-F238E27FC236}">
                  <a16:creationId xmlns:a16="http://schemas.microsoft.com/office/drawing/2014/main" id="{FA8AE491-1A71-4E90-8517-2A8EDAFB4F9E}"/>
                </a:ext>
              </a:extLst>
            </p:cNvPr>
            <p:cNvSpPr>
              <a:spLocks/>
            </p:cNvSpPr>
            <p:nvPr/>
          </p:nvSpPr>
          <p:spPr bwMode="auto">
            <a:xfrm>
              <a:off x="8594583" y="5064693"/>
              <a:ext cx="9047" cy="38450"/>
            </a:xfrm>
            <a:custGeom>
              <a:avLst/>
              <a:gdLst>
                <a:gd name="T0" fmla="*/ 0 w 4"/>
                <a:gd name="T1" fmla="*/ 2 h 17"/>
                <a:gd name="T2" fmla="*/ 4 w 4"/>
                <a:gd name="T3" fmla="*/ 0 h 17"/>
                <a:gd name="T4" fmla="*/ 4 w 4"/>
                <a:gd name="T5" fmla="*/ 14 h 17"/>
                <a:gd name="T6" fmla="*/ 0 w 4"/>
                <a:gd name="T7" fmla="*/ 17 h 17"/>
                <a:gd name="T8" fmla="*/ 0 w 4"/>
                <a:gd name="T9" fmla="*/ 8 h 17"/>
                <a:gd name="T10" fmla="*/ 0 w 4"/>
                <a:gd name="T11" fmla="*/ 2 h 17"/>
              </a:gdLst>
              <a:ahLst/>
              <a:cxnLst>
                <a:cxn ang="0">
                  <a:pos x="T0" y="T1"/>
                </a:cxn>
                <a:cxn ang="0">
                  <a:pos x="T2" y="T3"/>
                </a:cxn>
                <a:cxn ang="0">
                  <a:pos x="T4" y="T5"/>
                </a:cxn>
                <a:cxn ang="0">
                  <a:pos x="T6" y="T7"/>
                </a:cxn>
                <a:cxn ang="0">
                  <a:pos x="T8" y="T9"/>
                </a:cxn>
                <a:cxn ang="0">
                  <a:pos x="T10" y="T11"/>
                </a:cxn>
              </a:cxnLst>
              <a:rect l="0" t="0" r="r" b="b"/>
              <a:pathLst>
                <a:path w="4" h="17">
                  <a:moveTo>
                    <a:pt x="0" y="2"/>
                  </a:moveTo>
                  <a:lnTo>
                    <a:pt x="4" y="0"/>
                  </a:lnTo>
                  <a:lnTo>
                    <a:pt x="4" y="14"/>
                  </a:lnTo>
                  <a:lnTo>
                    <a:pt x="0" y="17"/>
                  </a:lnTo>
                  <a:lnTo>
                    <a:pt x="0" y="8"/>
                  </a:lnTo>
                  <a:lnTo>
                    <a:pt x="0" y="2"/>
                  </a:lnTo>
                  <a:close/>
                </a:path>
              </a:pathLst>
            </a:custGeom>
            <a:solidFill>
              <a:srgbClr val="F293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86" name="Freeform 49">
              <a:extLst>
                <a:ext uri="{FF2B5EF4-FFF2-40B4-BE49-F238E27FC236}">
                  <a16:creationId xmlns:a16="http://schemas.microsoft.com/office/drawing/2014/main" id="{6B80153E-E05F-495C-8C28-CDCEA11AD298}"/>
                </a:ext>
              </a:extLst>
            </p:cNvPr>
            <p:cNvSpPr>
              <a:spLocks/>
            </p:cNvSpPr>
            <p:nvPr/>
          </p:nvSpPr>
          <p:spPr bwMode="auto">
            <a:xfrm>
              <a:off x="8483759" y="4858876"/>
              <a:ext cx="257837" cy="221650"/>
            </a:xfrm>
            <a:custGeom>
              <a:avLst/>
              <a:gdLst>
                <a:gd name="T0" fmla="*/ 16 w 67"/>
                <a:gd name="T1" fmla="*/ 1 h 57"/>
                <a:gd name="T2" fmla="*/ 14 w 67"/>
                <a:gd name="T3" fmla="*/ 0 h 57"/>
                <a:gd name="T4" fmla="*/ 7 w 67"/>
                <a:gd name="T5" fmla="*/ 3 h 57"/>
                <a:gd name="T6" fmla="*/ 4 w 67"/>
                <a:gd name="T7" fmla="*/ 8 h 57"/>
                <a:gd name="T8" fmla="*/ 1 w 67"/>
                <a:gd name="T9" fmla="*/ 16 h 57"/>
                <a:gd name="T10" fmla="*/ 0 w 67"/>
                <a:gd name="T11" fmla="*/ 17 h 57"/>
                <a:gd name="T12" fmla="*/ 0 w 67"/>
                <a:gd name="T13" fmla="*/ 27 h 57"/>
                <a:gd name="T14" fmla="*/ 24 w 67"/>
                <a:gd name="T15" fmla="*/ 53 h 57"/>
                <a:gd name="T16" fmla="*/ 28 w 67"/>
                <a:gd name="T17" fmla="*/ 55 h 57"/>
                <a:gd name="T18" fmla="*/ 51 w 67"/>
                <a:gd name="T19" fmla="*/ 57 h 57"/>
                <a:gd name="T20" fmla="*/ 52 w 67"/>
                <a:gd name="T21" fmla="*/ 57 h 57"/>
                <a:gd name="T22" fmla="*/ 52 w 67"/>
                <a:gd name="T23" fmla="*/ 52 h 57"/>
                <a:gd name="T24" fmla="*/ 54 w 67"/>
                <a:gd name="T25" fmla="*/ 38 h 57"/>
                <a:gd name="T26" fmla="*/ 67 w 67"/>
                <a:gd name="T27" fmla="*/ 31 h 57"/>
                <a:gd name="T28" fmla="*/ 16 w 67"/>
                <a:gd name="T29" fmla="*/ 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57">
                  <a:moveTo>
                    <a:pt x="16" y="1"/>
                  </a:moveTo>
                  <a:cubicBezTo>
                    <a:pt x="16" y="1"/>
                    <a:pt x="15" y="1"/>
                    <a:pt x="14" y="0"/>
                  </a:cubicBezTo>
                  <a:cubicBezTo>
                    <a:pt x="12" y="0"/>
                    <a:pt x="9" y="2"/>
                    <a:pt x="7" y="3"/>
                  </a:cubicBezTo>
                  <a:cubicBezTo>
                    <a:pt x="6" y="5"/>
                    <a:pt x="5" y="6"/>
                    <a:pt x="4" y="8"/>
                  </a:cubicBezTo>
                  <a:cubicBezTo>
                    <a:pt x="2" y="10"/>
                    <a:pt x="1" y="13"/>
                    <a:pt x="1" y="16"/>
                  </a:cubicBezTo>
                  <a:cubicBezTo>
                    <a:pt x="0" y="17"/>
                    <a:pt x="0" y="17"/>
                    <a:pt x="0" y="17"/>
                  </a:cubicBezTo>
                  <a:cubicBezTo>
                    <a:pt x="0" y="27"/>
                    <a:pt x="0" y="27"/>
                    <a:pt x="0" y="27"/>
                  </a:cubicBezTo>
                  <a:cubicBezTo>
                    <a:pt x="24" y="53"/>
                    <a:pt x="24" y="53"/>
                    <a:pt x="24" y="53"/>
                  </a:cubicBezTo>
                  <a:cubicBezTo>
                    <a:pt x="28" y="55"/>
                    <a:pt x="28" y="55"/>
                    <a:pt x="28" y="55"/>
                  </a:cubicBezTo>
                  <a:cubicBezTo>
                    <a:pt x="51" y="57"/>
                    <a:pt x="51" y="57"/>
                    <a:pt x="51" y="57"/>
                  </a:cubicBezTo>
                  <a:cubicBezTo>
                    <a:pt x="52" y="57"/>
                    <a:pt x="52" y="57"/>
                    <a:pt x="52" y="57"/>
                  </a:cubicBezTo>
                  <a:cubicBezTo>
                    <a:pt x="52" y="52"/>
                    <a:pt x="52" y="52"/>
                    <a:pt x="52" y="52"/>
                  </a:cubicBezTo>
                  <a:cubicBezTo>
                    <a:pt x="52" y="49"/>
                    <a:pt x="53" y="41"/>
                    <a:pt x="54" y="38"/>
                  </a:cubicBezTo>
                  <a:cubicBezTo>
                    <a:pt x="56" y="35"/>
                    <a:pt x="63" y="28"/>
                    <a:pt x="67" y="31"/>
                  </a:cubicBezTo>
                  <a:lnTo>
                    <a:pt x="16" y="1"/>
                  </a:lnTo>
                  <a:close/>
                </a:path>
              </a:pathLst>
            </a:custGeom>
            <a:solidFill>
              <a:srgbClr val="8F4C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87" name="Freeform 50">
              <a:extLst>
                <a:ext uri="{FF2B5EF4-FFF2-40B4-BE49-F238E27FC236}">
                  <a16:creationId xmlns:a16="http://schemas.microsoft.com/office/drawing/2014/main" id="{4E2E91E5-4F55-48C4-A527-A9C501EC15F3}"/>
                </a:ext>
              </a:extLst>
            </p:cNvPr>
            <p:cNvSpPr>
              <a:spLocks/>
            </p:cNvSpPr>
            <p:nvPr/>
          </p:nvSpPr>
          <p:spPr bwMode="auto">
            <a:xfrm>
              <a:off x="8680529" y="4974223"/>
              <a:ext cx="74638" cy="106302"/>
            </a:xfrm>
            <a:custGeom>
              <a:avLst/>
              <a:gdLst>
                <a:gd name="T0" fmla="*/ 13 w 19"/>
                <a:gd name="T1" fmla="*/ 0 h 27"/>
                <a:gd name="T2" fmla="*/ 19 w 19"/>
                <a:gd name="T3" fmla="*/ 6 h 27"/>
                <a:gd name="T4" fmla="*/ 19 w 19"/>
                <a:gd name="T5" fmla="*/ 19 h 27"/>
                <a:gd name="T6" fmla="*/ 15 w 19"/>
                <a:gd name="T7" fmla="*/ 21 h 27"/>
                <a:gd name="T8" fmla="*/ 15 w 19"/>
                <a:gd name="T9" fmla="*/ 8 h 27"/>
                <a:gd name="T10" fmla="*/ 14 w 19"/>
                <a:gd name="T11" fmla="*/ 5 h 27"/>
                <a:gd name="T12" fmla="*/ 5 w 19"/>
                <a:gd name="T13" fmla="*/ 10 h 27"/>
                <a:gd name="T14" fmla="*/ 3 w 19"/>
                <a:gd name="T15" fmla="*/ 15 h 27"/>
                <a:gd name="T16" fmla="*/ 3 w 19"/>
                <a:gd name="T17" fmla="*/ 25 h 27"/>
                <a:gd name="T18" fmla="*/ 0 w 19"/>
                <a:gd name="T19" fmla="*/ 27 h 27"/>
                <a:gd name="T20" fmla="*/ 0 w 19"/>
                <a:gd name="T21" fmla="*/ 17 h 27"/>
                <a:gd name="T22" fmla="*/ 4 w 19"/>
                <a:gd name="T23" fmla="*/ 6 h 27"/>
                <a:gd name="T24" fmla="*/ 13 w 19"/>
                <a:gd name="T2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27">
                  <a:moveTo>
                    <a:pt x="13" y="0"/>
                  </a:moveTo>
                  <a:cubicBezTo>
                    <a:pt x="16" y="0"/>
                    <a:pt x="19" y="2"/>
                    <a:pt x="19" y="6"/>
                  </a:cubicBezTo>
                  <a:cubicBezTo>
                    <a:pt x="19" y="19"/>
                    <a:pt x="19" y="19"/>
                    <a:pt x="19" y="19"/>
                  </a:cubicBezTo>
                  <a:cubicBezTo>
                    <a:pt x="15" y="21"/>
                    <a:pt x="15" y="21"/>
                    <a:pt x="15" y="21"/>
                  </a:cubicBezTo>
                  <a:cubicBezTo>
                    <a:pt x="15" y="8"/>
                    <a:pt x="15" y="8"/>
                    <a:pt x="15" y="8"/>
                  </a:cubicBezTo>
                  <a:cubicBezTo>
                    <a:pt x="15" y="6"/>
                    <a:pt x="15" y="5"/>
                    <a:pt x="14" y="5"/>
                  </a:cubicBezTo>
                  <a:cubicBezTo>
                    <a:pt x="10" y="3"/>
                    <a:pt x="6" y="7"/>
                    <a:pt x="5" y="10"/>
                  </a:cubicBezTo>
                  <a:cubicBezTo>
                    <a:pt x="4" y="11"/>
                    <a:pt x="3" y="13"/>
                    <a:pt x="3" y="15"/>
                  </a:cubicBezTo>
                  <a:cubicBezTo>
                    <a:pt x="3" y="25"/>
                    <a:pt x="3" y="25"/>
                    <a:pt x="3" y="25"/>
                  </a:cubicBezTo>
                  <a:cubicBezTo>
                    <a:pt x="0" y="27"/>
                    <a:pt x="0" y="27"/>
                    <a:pt x="0" y="27"/>
                  </a:cubicBezTo>
                  <a:cubicBezTo>
                    <a:pt x="0" y="17"/>
                    <a:pt x="0" y="17"/>
                    <a:pt x="0" y="17"/>
                  </a:cubicBezTo>
                  <a:cubicBezTo>
                    <a:pt x="0" y="13"/>
                    <a:pt x="1" y="9"/>
                    <a:pt x="4" y="6"/>
                  </a:cubicBezTo>
                  <a:cubicBezTo>
                    <a:pt x="6" y="3"/>
                    <a:pt x="9" y="1"/>
                    <a:pt x="13" y="0"/>
                  </a:cubicBezTo>
                  <a:close/>
                </a:path>
              </a:pathLst>
            </a:custGeom>
            <a:solidFill>
              <a:srgbClr val="783C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88" name="Freeform 51">
              <a:extLst>
                <a:ext uri="{FF2B5EF4-FFF2-40B4-BE49-F238E27FC236}">
                  <a16:creationId xmlns:a16="http://schemas.microsoft.com/office/drawing/2014/main" id="{F0205FD7-8E1C-4DBA-8413-9704CF64E506}"/>
                </a:ext>
              </a:extLst>
            </p:cNvPr>
            <p:cNvSpPr>
              <a:spLocks/>
            </p:cNvSpPr>
            <p:nvPr/>
          </p:nvSpPr>
          <p:spPr bwMode="auto">
            <a:xfrm>
              <a:off x="8594583" y="5069216"/>
              <a:ext cx="4523" cy="33927"/>
            </a:xfrm>
            <a:custGeom>
              <a:avLst/>
              <a:gdLst>
                <a:gd name="T0" fmla="*/ 0 w 2"/>
                <a:gd name="T1" fmla="*/ 0 h 15"/>
                <a:gd name="T2" fmla="*/ 2 w 2"/>
                <a:gd name="T3" fmla="*/ 0 h 15"/>
                <a:gd name="T4" fmla="*/ 2 w 2"/>
                <a:gd name="T5" fmla="*/ 13 h 15"/>
                <a:gd name="T6" fmla="*/ 0 w 2"/>
                <a:gd name="T7" fmla="*/ 15 h 15"/>
                <a:gd name="T8" fmla="*/ 0 w 2"/>
                <a:gd name="T9" fmla="*/ 6 h 15"/>
                <a:gd name="T10" fmla="*/ 0 w 2"/>
                <a:gd name="T11" fmla="*/ 0 h 15"/>
              </a:gdLst>
              <a:ahLst/>
              <a:cxnLst>
                <a:cxn ang="0">
                  <a:pos x="T0" y="T1"/>
                </a:cxn>
                <a:cxn ang="0">
                  <a:pos x="T2" y="T3"/>
                </a:cxn>
                <a:cxn ang="0">
                  <a:pos x="T4" y="T5"/>
                </a:cxn>
                <a:cxn ang="0">
                  <a:pos x="T6" y="T7"/>
                </a:cxn>
                <a:cxn ang="0">
                  <a:pos x="T8" y="T9"/>
                </a:cxn>
                <a:cxn ang="0">
                  <a:pos x="T10" y="T11"/>
                </a:cxn>
              </a:cxnLst>
              <a:rect l="0" t="0" r="r" b="b"/>
              <a:pathLst>
                <a:path w="2" h="15">
                  <a:moveTo>
                    <a:pt x="0" y="0"/>
                  </a:moveTo>
                  <a:lnTo>
                    <a:pt x="2" y="0"/>
                  </a:lnTo>
                  <a:lnTo>
                    <a:pt x="2" y="13"/>
                  </a:lnTo>
                  <a:lnTo>
                    <a:pt x="0" y="15"/>
                  </a:lnTo>
                  <a:lnTo>
                    <a:pt x="0" y="6"/>
                  </a:lnTo>
                  <a:lnTo>
                    <a:pt x="0" y="0"/>
                  </a:lnTo>
                  <a:close/>
                </a:path>
              </a:pathLst>
            </a:custGeom>
            <a:solidFill>
              <a:srgbClr val="F293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89" name="Freeform 52">
              <a:extLst>
                <a:ext uri="{FF2B5EF4-FFF2-40B4-BE49-F238E27FC236}">
                  <a16:creationId xmlns:a16="http://schemas.microsoft.com/office/drawing/2014/main" id="{F4E693B0-C36C-4AF4-BD78-ABD0B0A875E4}"/>
                </a:ext>
              </a:extLst>
            </p:cNvPr>
            <p:cNvSpPr>
              <a:spLocks/>
            </p:cNvSpPr>
            <p:nvPr/>
          </p:nvSpPr>
          <p:spPr bwMode="auto">
            <a:xfrm>
              <a:off x="8571966" y="5053385"/>
              <a:ext cx="27141" cy="15833"/>
            </a:xfrm>
            <a:custGeom>
              <a:avLst/>
              <a:gdLst>
                <a:gd name="T0" fmla="*/ 0 w 12"/>
                <a:gd name="T1" fmla="*/ 0 h 7"/>
                <a:gd name="T2" fmla="*/ 5 w 12"/>
                <a:gd name="T3" fmla="*/ 5 h 7"/>
                <a:gd name="T4" fmla="*/ 10 w 12"/>
                <a:gd name="T5" fmla="*/ 7 h 7"/>
                <a:gd name="T6" fmla="*/ 12 w 12"/>
                <a:gd name="T7" fmla="*/ 7 h 7"/>
                <a:gd name="T8" fmla="*/ 0 w 12"/>
                <a:gd name="T9" fmla="*/ 0 h 7"/>
                <a:gd name="T10" fmla="*/ 0 w 12"/>
                <a:gd name="T11" fmla="*/ 0 h 7"/>
              </a:gdLst>
              <a:ahLst/>
              <a:cxnLst>
                <a:cxn ang="0">
                  <a:pos x="T0" y="T1"/>
                </a:cxn>
                <a:cxn ang="0">
                  <a:pos x="T2" y="T3"/>
                </a:cxn>
                <a:cxn ang="0">
                  <a:pos x="T4" y="T5"/>
                </a:cxn>
                <a:cxn ang="0">
                  <a:pos x="T6" y="T7"/>
                </a:cxn>
                <a:cxn ang="0">
                  <a:pos x="T8" y="T9"/>
                </a:cxn>
                <a:cxn ang="0">
                  <a:pos x="T10" y="T11"/>
                </a:cxn>
              </a:cxnLst>
              <a:rect l="0" t="0" r="r" b="b"/>
              <a:pathLst>
                <a:path w="12" h="7">
                  <a:moveTo>
                    <a:pt x="0" y="0"/>
                  </a:moveTo>
                  <a:lnTo>
                    <a:pt x="5" y="5"/>
                  </a:lnTo>
                  <a:lnTo>
                    <a:pt x="10" y="7"/>
                  </a:lnTo>
                  <a:lnTo>
                    <a:pt x="12" y="7"/>
                  </a:lnTo>
                  <a:lnTo>
                    <a:pt x="0" y="0"/>
                  </a:lnTo>
                  <a:lnTo>
                    <a:pt x="0" y="0"/>
                  </a:lnTo>
                  <a:close/>
                </a:path>
              </a:pathLst>
            </a:custGeom>
            <a:solidFill>
              <a:srgbClr val="FFD5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90" name="Freeform 53">
              <a:extLst>
                <a:ext uri="{FF2B5EF4-FFF2-40B4-BE49-F238E27FC236}">
                  <a16:creationId xmlns:a16="http://schemas.microsoft.com/office/drawing/2014/main" id="{2E158490-F2FB-45D7-BFC1-AAA17A10E673}"/>
                </a:ext>
              </a:extLst>
            </p:cNvPr>
            <p:cNvSpPr>
              <a:spLocks/>
            </p:cNvSpPr>
            <p:nvPr/>
          </p:nvSpPr>
          <p:spPr bwMode="auto">
            <a:xfrm>
              <a:off x="8571966" y="5053385"/>
              <a:ext cx="22617" cy="49758"/>
            </a:xfrm>
            <a:custGeom>
              <a:avLst/>
              <a:gdLst>
                <a:gd name="T0" fmla="*/ 0 w 10"/>
                <a:gd name="T1" fmla="*/ 0 h 22"/>
                <a:gd name="T2" fmla="*/ 10 w 10"/>
                <a:gd name="T3" fmla="*/ 7 h 22"/>
                <a:gd name="T4" fmla="*/ 10 w 10"/>
                <a:gd name="T5" fmla="*/ 22 h 22"/>
                <a:gd name="T6" fmla="*/ 0 w 10"/>
                <a:gd name="T7" fmla="*/ 15 h 22"/>
                <a:gd name="T8" fmla="*/ 0 w 10"/>
                <a:gd name="T9" fmla="*/ 0 h 22"/>
              </a:gdLst>
              <a:ahLst/>
              <a:cxnLst>
                <a:cxn ang="0">
                  <a:pos x="T0" y="T1"/>
                </a:cxn>
                <a:cxn ang="0">
                  <a:pos x="T2" y="T3"/>
                </a:cxn>
                <a:cxn ang="0">
                  <a:pos x="T4" y="T5"/>
                </a:cxn>
                <a:cxn ang="0">
                  <a:pos x="T6" y="T7"/>
                </a:cxn>
                <a:cxn ang="0">
                  <a:pos x="T8" y="T9"/>
                </a:cxn>
              </a:cxnLst>
              <a:rect l="0" t="0" r="r" b="b"/>
              <a:pathLst>
                <a:path w="10" h="22">
                  <a:moveTo>
                    <a:pt x="0" y="0"/>
                  </a:moveTo>
                  <a:lnTo>
                    <a:pt x="10" y="7"/>
                  </a:lnTo>
                  <a:lnTo>
                    <a:pt x="10" y="22"/>
                  </a:lnTo>
                  <a:lnTo>
                    <a:pt x="0" y="15"/>
                  </a:lnTo>
                  <a:lnTo>
                    <a:pt x="0" y="0"/>
                  </a:lnTo>
                  <a:close/>
                </a:path>
              </a:pathLst>
            </a:custGeom>
            <a:solidFill>
              <a:srgbClr val="FFC5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91" name="Freeform 54">
              <a:extLst>
                <a:ext uri="{FF2B5EF4-FFF2-40B4-BE49-F238E27FC236}">
                  <a16:creationId xmlns:a16="http://schemas.microsoft.com/office/drawing/2014/main" id="{6C74A608-399F-46EE-9E06-BE214E99424C}"/>
                </a:ext>
              </a:extLst>
            </p:cNvPr>
            <p:cNvSpPr>
              <a:spLocks/>
            </p:cNvSpPr>
            <p:nvPr/>
          </p:nvSpPr>
          <p:spPr bwMode="auto">
            <a:xfrm>
              <a:off x="8571966" y="4874707"/>
              <a:ext cx="22617" cy="29403"/>
            </a:xfrm>
            <a:custGeom>
              <a:avLst/>
              <a:gdLst>
                <a:gd name="T0" fmla="*/ 5 w 6"/>
                <a:gd name="T1" fmla="*/ 3 h 8"/>
                <a:gd name="T2" fmla="*/ 5 w 6"/>
                <a:gd name="T3" fmla="*/ 2 h 8"/>
                <a:gd name="T4" fmla="*/ 5 w 6"/>
                <a:gd name="T5" fmla="*/ 2 h 8"/>
                <a:gd name="T6" fmla="*/ 5 w 6"/>
                <a:gd name="T7" fmla="*/ 2 h 8"/>
                <a:gd name="T8" fmla="*/ 5 w 6"/>
                <a:gd name="T9" fmla="*/ 2 h 8"/>
                <a:gd name="T10" fmla="*/ 5 w 6"/>
                <a:gd name="T11" fmla="*/ 1 h 8"/>
                <a:gd name="T12" fmla="*/ 5 w 6"/>
                <a:gd name="T13" fmla="*/ 1 h 8"/>
                <a:gd name="T14" fmla="*/ 5 w 6"/>
                <a:gd name="T15" fmla="*/ 1 h 8"/>
                <a:gd name="T16" fmla="*/ 5 w 6"/>
                <a:gd name="T17" fmla="*/ 1 h 8"/>
                <a:gd name="T18" fmla="*/ 6 w 6"/>
                <a:gd name="T19" fmla="*/ 1 h 8"/>
                <a:gd name="T20" fmla="*/ 6 w 6"/>
                <a:gd name="T21" fmla="*/ 0 h 8"/>
                <a:gd name="T22" fmla="*/ 1 w 6"/>
                <a:gd name="T23" fmla="*/ 3 h 8"/>
                <a:gd name="T24" fmla="*/ 1 w 6"/>
                <a:gd name="T25" fmla="*/ 3 h 8"/>
                <a:gd name="T26" fmla="*/ 1 w 6"/>
                <a:gd name="T27" fmla="*/ 3 h 8"/>
                <a:gd name="T28" fmla="*/ 1 w 6"/>
                <a:gd name="T29" fmla="*/ 4 h 8"/>
                <a:gd name="T30" fmla="*/ 1 w 6"/>
                <a:gd name="T31" fmla="*/ 4 h 8"/>
                <a:gd name="T32" fmla="*/ 0 w 6"/>
                <a:gd name="T33" fmla="*/ 4 h 8"/>
                <a:gd name="T34" fmla="*/ 0 w 6"/>
                <a:gd name="T35" fmla="*/ 4 h 8"/>
                <a:gd name="T36" fmla="*/ 0 w 6"/>
                <a:gd name="T37" fmla="*/ 4 h 8"/>
                <a:gd name="T38" fmla="*/ 0 w 6"/>
                <a:gd name="T39" fmla="*/ 4 h 8"/>
                <a:gd name="T40" fmla="*/ 0 w 6"/>
                <a:gd name="T41" fmla="*/ 4 h 8"/>
                <a:gd name="T42" fmla="*/ 0 w 6"/>
                <a:gd name="T43" fmla="*/ 4 h 8"/>
                <a:gd name="T44" fmla="*/ 0 w 6"/>
                <a:gd name="T45" fmla="*/ 5 h 8"/>
                <a:gd name="T46" fmla="*/ 0 w 6"/>
                <a:gd name="T47" fmla="*/ 5 h 8"/>
                <a:gd name="T48" fmla="*/ 0 w 6"/>
                <a:gd name="T49" fmla="*/ 5 h 8"/>
                <a:gd name="T50" fmla="*/ 0 w 6"/>
                <a:gd name="T51" fmla="*/ 5 h 8"/>
                <a:gd name="T52" fmla="*/ 0 w 6"/>
                <a:gd name="T53" fmla="*/ 5 h 8"/>
                <a:gd name="T54" fmla="*/ 0 w 6"/>
                <a:gd name="T55" fmla="*/ 5 h 8"/>
                <a:gd name="T56" fmla="*/ 0 w 6"/>
                <a:gd name="T57" fmla="*/ 5 h 8"/>
                <a:gd name="T58" fmla="*/ 0 w 6"/>
                <a:gd name="T59" fmla="*/ 5 h 8"/>
                <a:gd name="T60" fmla="*/ 0 w 6"/>
                <a:gd name="T61" fmla="*/ 5 h 8"/>
                <a:gd name="T62" fmla="*/ 0 w 6"/>
                <a:gd name="T63" fmla="*/ 6 h 8"/>
                <a:gd name="T64" fmla="*/ 0 w 6"/>
                <a:gd name="T65" fmla="*/ 6 h 8"/>
                <a:gd name="T66" fmla="*/ 0 w 6"/>
                <a:gd name="T67" fmla="*/ 6 h 8"/>
                <a:gd name="T68" fmla="*/ 0 w 6"/>
                <a:gd name="T69" fmla="*/ 8 h 8"/>
                <a:gd name="T70" fmla="*/ 5 w 6"/>
                <a:gd name="T71" fmla="*/ 6 h 8"/>
                <a:gd name="T72" fmla="*/ 5 w 6"/>
                <a:gd name="T73" fmla="*/ 3 h 8"/>
                <a:gd name="T74" fmla="*/ 5 w 6"/>
                <a:gd name="T75" fmla="*/ 3 h 8"/>
                <a:gd name="T76" fmla="*/ 5 w 6"/>
                <a:gd name="T77"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 h="8">
                  <a:moveTo>
                    <a:pt x="5" y="3"/>
                  </a:moveTo>
                  <a:cubicBezTo>
                    <a:pt x="5" y="3"/>
                    <a:pt x="5" y="2"/>
                    <a:pt x="5" y="2"/>
                  </a:cubicBezTo>
                  <a:cubicBezTo>
                    <a:pt x="5" y="2"/>
                    <a:pt x="5" y="2"/>
                    <a:pt x="5" y="2"/>
                  </a:cubicBezTo>
                  <a:cubicBezTo>
                    <a:pt x="5" y="2"/>
                    <a:pt x="5" y="2"/>
                    <a:pt x="5" y="2"/>
                  </a:cubicBezTo>
                  <a:cubicBezTo>
                    <a:pt x="5" y="2"/>
                    <a:pt x="5" y="2"/>
                    <a:pt x="5" y="2"/>
                  </a:cubicBezTo>
                  <a:cubicBezTo>
                    <a:pt x="5" y="2"/>
                    <a:pt x="5" y="2"/>
                    <a:pt x="5" y="1"/>
                  </a:cubicBezTo>
                  <a:cubicBezTo>
                    <a:pt x="5" y="1"/>
                    <a:pt x="5" y="1"/>
                    <a:pt x="5" y="1"/>
                  </a:cubicBezTo>
                  <a:cubicBezTo>
                    <a:pt x="5" y="1"/>
                    <a:pt x="5" y="1"/>
                    <a:pt x="5" y="1"/>
                  </a:cubicBezTo>
                  <a:cubicBezTo>
                    <a:pt x="5" y="1"/>
                    <a:pt x="5" y="1"/>
                    <a:pt x="5" y="1"/>
                  </a:cubicBezTo>
                  <a:cubicBezTo>
                    <a:pt x="5" y="1"/>
                    <a:pt x="5" y="1"/>
                    <a:pt x="6" y="1"/>
                  </a:cubicBezTo>
                  <a:cubicBezTo>
                    <a:pt x="6" y="0"/>
                    <a:pt x="6" y="0"/>
                    <a:pt x="6" y="0"/>
                  </a:cubicBezTo>
                  <a:cubicBezTo>
                    <a:pt x="1" y="3"/>
                    <a:pt x="1" y="3"/>
                    <a:pt x="1" y="3"/>
                  </a:cubicBezTo>
                  <a:cubicBezTo>
                    <a:pt x="1" y="3"/>
                    <a:pt x="1" y="3"/>
                    <a:pt x="1" y="3"/>
                  </a:cubicBezTo>
                  <a:cubicBezTo>
                    <a:pt x="1" y="3"/>
                    <a:pt x="1" y="3"/>
                    <a:pt x="1" y="3"/>
                  </a:cubicBezTo>
                  <a:cubicBezTo>
                    <a:pt x="1" y="3"/>
                    <a:pt x="1" y="4"/>
                    <a:pt x="1" y="4"/>
                  </a:cubicBezTo>
                  <a:cubicBezTo>
                    <a:pt x="1" y="4"/>
                    <a:pt x="1" y="4"/>
                    <a:pt x="1" y="4"/>
                  </a:cubicBezTo>
                  <a:cubicBezTo>
                    <a:pt x="1" y="4"/>
                    <a:pt x="1"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6"/>
                    <a:pt x="0" y="6"/>
                  </a:cubicBezTo>
                  <a:cubicBezTo>
                    <a:pt x="0" y="6"/>
                    <a:pt x="0" y="6"/>
                    <a:pt x="0" y="6"/>
                  </a:cubicBezTo>
                  <a:cubicBezTo>
                    <a:pt x="0" y="6"/>
                    <a:pt x="0" y="6"/>
                    <a:pt x="0" y="6"/>
                  </a:cubicBezTo>
                  <a:cubicBezTo>
                    <a:pt x="0" y="8"/>
                    <a:pt x="0" y="8"/>
                    <a:pt x="0" y="8"/>
                  </a:cubicBezTo>
                  <a:cubicBezTo>
                    <a:pt x="5" y="6"/>
                    <a:pt x="5" y="6"/>
                    <a:pt x="5" y="6"/>
                  </a:cubicBezTo>
                  <a:cubicBezTo>
                    <a:pt x="5" y="3"/>
                    <a:pt x="5" y="3"/>
                    <a:pt x="5" y="3"/>
                  </a:cubicBezTo>
                  <a:cubicBezTo>
                    <a:pt x="5" y="3"/>
                    <a:pt x="5" y="3"/>
                    <a:pt x="5" y="3"/>
                  </a:cubicBezTo>
                  <a:cubicBezTo>
                    <a:pt x="5" y="3"/>
                    <a:pt x="5" y="3"/>
                    <a:pt x="5" y="3"/>
                  </a:cubicBezTo>
                  <a:close/>
                </a:path>
              </a:pathLst>
            </a:custGeom>
            <a:solidFill>
              <a:srgbClr val="783C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92" name="Freeform 55">
              <a:extLst>
                <a:ext uri="{FF2B5EF4-FFF2-40B4-BE49-F238E27FC236}">
                  <a16:creationId xmlns:a16="http://schemas.microsoft.com/office/drawing/2014/main" id="{E5B5EA89-1238-4124-9699-1A5E4695362A}"/>
                </a:ext>
              </a:extLst>
            </p:cNvPr>
            <p:cNvSpPr>
              <a:spLocks/>
            </p:cNvSpPr>
            <p:nvPr/>
          </p:nvSpPr>
          <p:spPr bwMode="auto">
            <a:xfrm>
              <a:off x="8571966" y="4863399"/>
              <a:ext cx="36188" cy="13570"/>
            </a:xfrm>
            <a:custGeom>
              <a:avLst/>
              <a:gdLst>
                <a:gd name="T0" fmla="*/ 9 w 9"/>
                <a:gd name="T1" fmla="*/ 1 h 4"/>
                <a:gd name="T2" fmla="*/ 9 w 9"/>
                <a:gd name="T3" fmla="*/ 0 h 4"/>
                <a:gd name="T4" fmla="*/ 9 w 9"/>
                <a:gd name="T5" fmla="*/ 0 h 4"/>
                <a:gd name="T6" fmla="*/ 8 w 9"/>
                <a:gd name="T7" fmla="*/ 0 h 4"/>
                <a:gd name="T8" fmla="*/ 8 w 9"/>
                <a:gd name="T9" fmla="*/ 0 h 4"/>
                <a:gd name="T10" fmla="*/ 8 w 9"/>
                <a:gd name="T11" fmla="*/ 0 h 4"/>
                <a:gd name="T12" fmla="*/ 8 w 9"/>
                <a:gd name="T13" fmla="*/ 0 h 4"/>
                <a:gd name="T14" fmla="*/ 8 w 9"/>
                <a:gd name="T15" fmla="*/ 0 h 4"/>
                <a:gd name="T16" fmla="*/ 8 w 9"/>
                <a:gd name="T17" fmla="*/ 0 h 4"/>
                <a:gd name="T18" fmla="*/ 8 w 9"/>
                <a:gd name="T19" fmla="*/ 0 h 4"/>
                <a:gd name="T20" fmla="*/ 7 w 9"/>
                <a:gd name="T21" fmla="*/ 0 h 4"/>
                <a:gd name="T22" fmla="*/ 7 w 9"/>
                <a:gd name="T23" fmla="*/ 0 h 4"/>
                <a:gd name="T24" fmla="*/ 7 w 9"/>
                <a:gd name="T25" fmla="*/ 0 h 4"/>
                <a:gd name="T26" fmla="*/ 7 w 9"/>
                <a:gd name="T27" fmla="*/ 0 h 4"/>
                <a:gd name="T28" fmla="*/ 7 w 9"/>
                <a:gd name="T29" fmla="*/ 0 h 4"/>
                <a:gd name="T30" fmla="*/ 6 w 9"/>
                <a:gd name="T31" fmla="*/ 0 h 4"/>
                <a:gd name="T32" fmla="*/ 6 w 9"/>
                <a:gd name="T33" fmla="*/ 0 h 4"/>
                <a:gd name="T34" fmla="*/ 6 w 9"/>
                <a:gd name="T35" fmla="*/ 0 h 4"/>
                <a:gd name="T36" fmla="*/ 6 w 9"/>
                <a:gd name="T37" fmla="*/ 0 h 4"/>
                <a:gd name="T38" fmla="*/ 6 w 9"/>
                <a:gd name="T39" fmla="*/ 0 h 4"/>
                <a:gd name="T40" fmla="*/ 6 w 9"/>
                <a:gd name="T41" fmla="*/ 0 h 4"/>
                <a:gd name="T42" fmla="*/ 6 w 9"/>
                <a:gd name="T43" fmla="*/ 0 h 4"/>
                <a:gd name="T44" fmla="*/ 5 w 9"/>
                <a:gd name="T45" fmla="*/ 0 h 4"/>
                <a:gd name="T46" fmla="*/ 5 w 9"/>
                <a:gd name="T47" fmla="*/ 0 h 4"/>
                <a:gd name="T48" fmla="*/ 5 w 9"/>
                <a:gd name="T49" fmla="*/ 0 h 4"/>
                <a:gd name="T50" fmla="*/ 5 w 9"/>
                <a:gd name="T51" fmla="*/ 0 h 4"/>
                <a:gd name="T52" fmla="*/ 5 w 9"/>
                <a:gd name="T53" fmla="*/ 0 h 4"/>
                <a:gd name="T54" fmla="*/ 4 w 9"/>
                <a:gd name="T55" fmla="*/ 0 h 4"/>
                <a:gd name="T56" fmla="*/ 0 w 9"/>
                <a:gd name="T57" fmla="*/ 3 h 4"/>
                <a:gd name="T58" fmla="*/ 5 w 9"/>
                <a:gd name="T59" fmla="*/ 4 h 4"/>
                <a:gd name="T60" fmla="*/ 7 w 9"/>
                <a:gd name="T61" fmla="*/ 2 h 4"/>
                <a:gd name="T62" fmla="*/ 9 w 9"/>
                <a:gd name="T63" fmla="*/ 1 h 4"/>
                <a:gd name="T64" fmla="*/ 9 w 9"/>
                <a:gd name="T65"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 h="4">
                  <a:moveTo>
                    <a:pt x="9" y="1"/>
                  </a:moveTo>
                  <a:cubicBezTo>
                    <a:pt x="9" y="1"/>
                    <a:pt x="9" y="0"/>
                    <a:pt x="9" y="0"/>
                  </a:cubicBezTo>
                  <a:cubicBezTo>
                    <a:pt x="9" y="0"/>
                    <a:pt x="9" y="0"/>
                    <a:pt x="9" y="0"/>
                  </a:cubicBezTo>
                  <a:cubicBezTo>
                    <a:pt x="9" y="0"/>
                    <a:pt x="9" y="0"/>
                    <a:pt x="8" y="0"/>
                  </a:cubicBezTo>
                  <a:cubicBezTo>
                    <a:pt x="8" y="0"/>
                    <a:pt x="8" y="0"/>
                    <a:pt x="8" y="0"/>
                  </a:cubicBezTo>
                  <a:cubicBezTo>
                    <a:pt x="8" y="0"/>
                    <a:pt x="8" y="0"/>
                    <a:pt x="8" y="0"/>
                  </a:cubicBezTo>
                  <a:cubicBezTo>
                    <a:pt x="8" y="0"/>
                    <a:pt x="8" y="0"/>
                    <a:pt x="8" y="0"/>
                  </a:cubicBezTo>
                  <a:cubicBezTo>
                    <a:pt x="8" y="0"/>
                    <a:pt x="8" y="0"/>
                    <a:pt x="8" y="0"/>
                  </a:cubicBezTo>
                  <a:cubicBezTo>
                    <a:pt x="8" y="0"/>
                    <a:pt x="8" y="0"/>
                    <a:pt x="8" y="0"/>
                  </a:cubicBezTo>
                  <a:cubicBezTo>
                    <a:pt x="8" y="0"/>
                    <a:pt x="8" y="0"/>
                    <a:pt x="8"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4" y="0"/>
                    <a:pt x="4" y="0"/>
                    <a:pt x="4" y="0"/>
                  </a:cubicBezTo>
                  <a:cubicBezTo>
                    <a:pt x="0" y="3"/>
                    <a:pt x="0" y="3"/>
                    <a:pt x="0" y="3"/>
                  </a:cubicBezTo>
                  <a:cubicBezTo>
                    <a:pt x="1" y="2"/>
                    <a:pt x="3" y="3"/>
                    <a:pt x="5" y="4"/>
                  </a:cubicBezTo>
                  <a:cubicBezTo>
                    <a:pt x="7" y="2"/>
                    <a:pt x="7" y="2"/>
                    <a:pt x="7" y="2"/>
                  </a:cubicBezTo>
                  <a:cubicBezTo>
                    <a:pt x="9" y="1"/>
                    <a:pt x="9" y="1"/>
                    <a:pt x="9" y="1"/>
                  </a:cubicBezTo>
                  <a:cubicBezTo>
                    <a:pt x="9" y="1"/>
                    <a:pt x="9" y="1"/>
                    <a:pt x="9" y="1"/>
                  </a:cubicBezTo>
                  <a:close/>
                </a:path>
              </a:pathLst>
            </a:custGeom>
            <a:solidFill>
              <a:srgbClr val="8C49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93" name="Freeform 56">
              <a:extLst>
                <a:ext uri="{FF2B5EF4-FFF2-40B4-BE49-F238E27FC236}">
                  <a16:creationId xmlns:a16="http://schemas.microsoft.com/office/drawing/2014/main" id="{0A323C93-02DF-4825-A1DC-35734B7DA1CE}"/>
                </a:ext>
              </a:extLst>
            </p:cNvPr>
            <p:cNvSpPr>
              <a:spLocks/>
            </p:cNvSpPr>
            <p:nvPr/>
          </p:nvSpPr>
          <p:spPr bwMode="auto">
            <a:xfrm>
              <a:off x="8626247" y="4886016"/>
              <a:ext cx="47497" cy="58805"/>
            </a:xfrm>
            <a:custGeom>
              <a:avLst/>
              <a:gdLst>
                <a:gd name="T0" fmla="*/ 7 w 12"/>
                <a:gd name="T1" fmla="*/ 14 h 15"/>
                <a:gd name="T2" fmla="*/ 7 w 12"/>
                <a:gd name="T3" fmla="*/ 13 h 15"/>
                <a:gd name="T4" fmla="*/ 7 w 12"/>
                <a:gd name="T5" fmla="*/ 14 h 15"/>
                <a:gd name="T6" fmla="*/ 7 w 12"/>
                <a:gd name="T7" fmla="*/ 14 h 15"/>
                <a:gd name="T8" fmla="*/ 7 w 12"/>
                <a:gd name="T9" fmla="*/ 15 h 15"/>
                <a:gd name="T10" fmla="*/ 12 w 12"/>
                <a:gd name="T11" fmla="*/ 13 h 15"/>
                <a:gd name="T12" fmla="*/ 12 w 12"/>
                <a:gd name="T13" fmla="*/ 12 h 15"/>
                <a:gd name="T14" fmla="*/ 12 w 12"/>
                <a:gd name="T15" fmla="*/ 10 h 15"/>
                <a:gd name="T16" fmla="*/ 11 w 12"/>
                <a:gd name="T17" fmla="*/ 10 h 15"/>
                <a:gd name="T18" fmla="*/ 11 w 12"/>
                <a:gd name="T19" fmla="*/ 10 h 15"/>
                <a:gd name="T20" fmla="*/ 11 w 12"/>
                <a:gd name="T21" fmla="*/ 10 h 15"/>
                <a:gd name="T22" fmla="*/ 11 w 12"/>
                <a:gd name="T23" fmla="*/ 7 h 15"/>
                <a:gd name="T24" fmla="*/ 9 w 12"/>
                <a:gd name="T25" fmla="*/ 4 h 15"/>
                <a:gd name="T26" fmla="*/ 8 w 12"/>
                <a:gd name="T27" fmla="*/ 3 h 15"/>
                <a:gd name="T28" fmla="*/ 8 w 12"/>
                <a:gd name="T29" fmla="*/ 3 h 15"/>
                <a:gd name="T30" fmla="*/ 5 w 12"/>
                <a:gd name="T31" fmla="*/ 0 h 15"/>
                <a:gd name="T32" fmla="*/ 5 w 12"/>
                <a:gd name="T33" fmla="*/ 0 h 15"/>
                <a:gd name="T34" fmla="*/ 2 w 12"/>
                <a:gd name="T35" fmla="*/ 1 h 15"/>
                <a:gd name="T36" fmla="*/ 0 w 12"/>
                <a:gd name="T37" fmla="*/ 3 h 15"/>
                <a:gd name="T38" fmla="*/ 7 w 12"/>
                <a:gd name="T39"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15">
                  <a:moveTo>
                    <a:pt x="7" y="14"/>
                  </a:moveTo>
                  <a:cubicBezTo>
                    <a:pt x="7" y="14"/>
                    <a:pt x="7" y="13"/>
                    <a:pt x="7" y="13"/>
                  </a:cubicBezTo>
                  <a:cubicBezTo>
                    <a:pt x="7" y="14"/>
                    <a:pt x="7" y="14"/>
                    <a:pt x="7" y="14"/>
                  </a:cubicBezTo>
                  <a:cubicBezTo>
                    <a:pt x="7" y="14"/>
                    <a:pt x="7" y="14"/>
                    <a:pt x="7" y="14"/>
                  </a:cubicBezTo>
                  <a:cubicBezTo>
                    <a:pt x="7" y="15"/>
                    <a:pt x="7" y="15"/>
                    <a:pt x="7" y="15"/>
                  </a:cubicBezTo>
                  <a:cubicBezTo>
                    <a:pt x="12" y="13"/>
                    <a:pt x="12" y="13"/>
                    <a:pt x="12" y="13"/>
                  </a:cubicBezTo>
                  <a:cubicBezTo>
                    <a:pt x="12" y="12"/>
                    <a:pt x="12" y="12"/>
                    <a:pt x="12" y="12"/>
                  </a:cubicBezTo>
                  <a:cubicBezTo>
                    <a:pt x="12" y="12"/>
                    <a:pt x="12" y="11"/>
                    <a:pt x="12" y="10"/>
                  </a:cubicBezTo>
                  <a:cubicBezTo>
                    <a:pt x="11" y="10"/>
                    <a:pt x="11" y="10"/>
                    <a:pt x="11" y="10"/>
                  </a:cubicBezTo>
                  <a:cubicBezTo>
                    <a:pt x="11" y="10"/>
                    <a:pt x="11" y="10"/>
                    <a:pt x="11" y="10"/>
                  </a:cubicBezTo>
                  <a:cubicBezTo>
                    <a:pt x="11" y="10"/>
                    <a:pt x="11" y="10"/>
                    <a:pt x="11" y="10"/>
                  </a:cubicBezTo>
                  <a:cubicBezTo>
                    <a:pt x="11" y="9"/>
                    <a:pt x="11" y="8"/>
                    <a:pt x="11" y="7"/>
                  </a:cubicBezTo>
                  <a:cubicBezTo>
                    <a:pt x="10" y="6"/>
                    <a:pt x="9" y="5"/>
                    <a:pt x="9" y="4"/>
                  </a:cubicBezTo>
                  <a:cubicBezTo>
                    <a:pt x="9" y="4"/>
                    <a:pt x="8" y="3"/>
                    <a:pt x="8" y="3"/>
                  </a:cubicBezTo>
                  <a:cubicBezTo>
                    <a:pt x="8" y="3"/>
                    <a:pt x="8" y="3"/>
                    <a:pt x="8" y="3"/>
                  </a:cubicBezTo>
                  <a:cubicBezTo>
                    <a:pt x="8" y="2"/>
                    <a:pt x="5" y="1"/>
                    <a:pt x="5" y="0"/>
                  </a:cubicBezTo>
                  <a:cubicBezTo>
                    <a:pt x="5" y="0"/>
                    <a:pt x="5" y="0"/>
                    <a:pt x="5" y="0"/>
                  </a:cubicBezTo>
                  <a:cubicBezTo>
                    <a:pt x="2" y="1"/>
                    <a:pt x="2" y="1"/>
                    <a:pt x="2" y="1"/>
                  </a:cubicBezTo>
                  <a:cubicBezTo>
                    <a:pt x="0" y="3"/>
                    <a:pt x="0" y="3"/>
                    <a:pt x="0" y="3"/>
                  </a:cubicBezTo>
                  <a:cubicBezTo>
                    <a:pt x="4" y="5"/>
                    <a:pt x="6" y="9"/>
                    <a:pt x="7" y="14"/>
                  </a:cubicBezTo>
                  <a:close/>
                </a:path>
              </a:pathLst>
            </a:custGeom>
            <a:solidFill>
              <a:srgbClr val="8C49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94" name="Freeform 57">
              <a:extLst>
                <a:ext uri="{FF2B5EF4-FFF2-40B4-BE49-F238E27FC236}">
                  <a16:creationId xmlns:a16="http://schemas.microsoft.com/office/drawing/2014/main" id="{87470356-BDEF-4B8A-9CFB-EDA6F73B04FB}"/>
                </a:ext>
              </a:extLst>
            </p:cNvPr>
            <p:cNvSpPr>
              <a:spLocks/>
            </p:cNvSpPr>
            <p:nvPr/>
          </p:nvSpPr>
          <p:spPr bwMode="auto">
            <a:xfrm>
              <a:off x="8565181" y="4865660"/>
              <a:ext cx="88208" cy="90469"/>
            </a:xfrm>
            <a:custGeom>
              <a:avLst/>
              <a:gdLst>
                <a:gd name="T0" fmla="*/ 16 w 23"/>
                <a:gd name="T1" fmla="*/ 8 h 23"/>
                <a:gd name="T2" fmla="*/ 7 w 23"/>
                <a:gd name="T3" fmla="*/ 2 h 23"/>
                <a:gd name="T4" fmla="*/ 0 w 23"/>
                <a:gd name="T5" fmla="*/ 6 h 23"/>
                <a:gd name="T6" fmla="*/ 0 w 23"/>
                <a:gd name="T7" fmla="*/ 9 h 23"/>
                <a:gd name="T8" fmla="*/ 2 w 23"/>
                <a:gd name="T9" fmla="*/ 10 h 23"/>
                <a:gd name="T10" fmla="*/ 2 w 23"/>
                <a:gd name="T11" fmla="*/ 8 h 23"/>
                <a:gd name="T12" fmla="*/ 7 w 23"/>
                <a:gd name="T13" fmla="*/ 5 h 23"/>
                <a:gd name="T14" fmla="*/ 16 w 23"/>
                <a:gd name="T15" fmla="*/ 11 h 23"/>
                <a:gd name="T16" fmla="*/ 21 w 23"/>
                <a:gd name="T17" fmla="*/ 19 h 23"/>
                <a:gd name="T18" fmla="*/ 21 w 23"/>
                <a:gd name="T19" fmla="*/ 21 h 23"/>
                <a:gd name="T20" fmla="*/ 23 w 23"/>
                <a:gd name="T21" fmla="*/ 23 h 23"/>
                <a:gd name="T22" fmla="*/ 23 w 23"/>
                <a:gd name="T23" fmla="*/ 20 h 23"/>
                <a:gd name="T24" fmla="*/ 16 w 23"/>
                <a:gd name="T25"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3">
                  <a:moveTo>
                    <a:pt x="16" y="8"/>
                  </a:moveTo>
                  <a:cubicBezTo>
                    <a:pt x="7" y="2"/>
                    <a:pt x="7" y="2"/>
                    <a:pt x="7" y="2"/>
                  </a:cubicBezTo>
                  <a:cubicBezTo>
                    <a:pt x="3" y="0"/>
                    <a:pt x="0" y="2"/>
                    <a:pt x="0" y="6"/>
                  </a:cubicBezTo>
                  <a:cubicBezTo>
                    <a:pt x="0" y="9"/>
                    <a:pt x="0" y="9"/>
                    <a:pt x="0" y="9"/>
                  </a:cubicBezTo>
                  <a:cubicBezTo>
                    <a:pt x="2" y="10"/>
                    <a:pt x="2" y="10"/>
                    <a:pt x="2" y="10"/>
                  </a:cubicBezTo>
                  <a:cubicBezTo>
                    <a:pt x="2" y="8"/>
                    <a:pt x="2" y="8"/>
                    <a:pt x="2" y="8"/>
                  </a:cubicBezTo>
                  <a:cubicBezTo>
                    <a:pt x="2" y="5"/>
                    <a:pt x="4" y="4"/>
                    <a:pt x="7" y="5"/>
                  </a:cubicBezTo>
                  <a:cubicBezTo>
                    <a:pt x="16" y="11"/>
                    <a:pt x="16" y="11"/>
                    <a:pt x="16" y="11"/>
                  </a:cubicBezTo>
                  <a:cubicBezTo>
                    <a:pt x="19" y="12"/>
                    <a:pt x="21" y="16"/>
                    <a:pt x="21" y="19"/>
                  </a:cubicBezTo>
                  <a:cubicBezTo>
                    <a:pt x="21" y="21"/>
                    <a:pt x="21" y="21"/>
                    <a:pt x="21" y="21"/>
                  </a:cubicBezTo>
                  <a:cubicBezTo>
                    <a:pt x="23" y="23"/>
                    <a:pt x="23" y="23"/>
                    <a:pt x="23" y="23"/>
                  </a:cubicBezTo>
                  <a:cubicBezTo>
                    <a:pt x="23" y="20"/>
                    <a:pt x="23" y="20"/>
                    <a:pt x="23" y="20"/>
                  </a:cubicBezTo>
                  <a:cubicBezTo>
                    <a:pt x="23" y="16"/>
                    <a:pt x="20" y="10"/>
                    <a:pt x="16" y="8"/>
                  </a:cubicBezTo>
                  <a:close/>
                </a:path>
              </a:pathLst>
            </a:custGeom>
            <a:solidFill>
              <a:srgbClr val="8542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95" name="Freeform 58">
              <a:extLst>
                <a:ext uri="{FF2B5EF4-FFF2-40B4-BE49-F238E27FC236}">
                  <a16:creationId xmlns:a16="http://schemas.microsoft.com/office/drawing/2014/main" id="{BA862C6B-53F4-420B-9985-0B38CB12EAA6}"/>
                </a:ext>
              </a:extLst>
            </p:cNvPr>
            <p:cNvSpPr>
              <a:spLocks/>
            </p:cNvSpPr>
            <p:nvPr/>
          </p:nvSpPr>
          <p:spPr bwMode="auto">
            <a:xfrm>
              <a:off x="8653388" y="4928989"/>
              <a:ext cx="20356" cy="27141"/>
            </a:xfrm>
            <a:custGeom>
              <a:avLst/>
              <a:gdLst>
                <a:gd name="T0" fmla="*/ 0 w 5"/>
                <a:gd name="T1" fmla="*/ 4 h 7"/>
                <a:gd name="T2" fmla="*/ 0 w 5"/>
                <a:gd name="T3" fmla="*/ 7 h 7"/>
                <a:gd name="T4" fmla="*/ 5 w 5"/>
                <a:gd name="T5" fmla="*/ 4 h 7"/>
                <a:gd name="T6" fmla="*/ 5 w 5"/>
                <a:gd name="T7" fmla="*/ 2 h 7"/>
                <a:gd name="T8" fmla="*/ 5 w 5"/>
                <a:gd name="T9" fmla="*/ 1 h 7"/>
                <a:gd name="T10" fmla="*/ 5 w 5"/>
                <a:gd name="T11" fmla="*/ 1 h 7"/>
                <a:gd name="T12" fmla="*/ 5 w 5"/>
                <a:gd name="T13" fmla="*/ 1 h 7"/>
                <a:gd name="T14" fmla="*/ 5 w 5"/>
                <a:gd name="T15" fmla="*/ 1 h 7"/>
                <a:gd name="T16" fmla="*/ 5 w 5"/>
                <a:gd name="T17" fmla="*/ 1 h 7"/>
                <a:gd name="T18" fmla="*/ 5 w 5"/>
                <a:gd name="T19" fmla="*/ 0 h 7"/>
                <a:gd name="T20" fmla="*/ 0 w 5"/>
                <a:gd name="T21" fmla="*/ 2 h 7"/>
                <a:gd name="T22" fmla="*/ 0 w 5"/>
                <a:gd name="T23" fmla="*/ 2 h 7"/>
                <a:gd name="T24" fmla="*/ 0 w 5"/>
                <a:gd name="T25" fmla="*/ 3 h 7"/>
                <a:gd name="T26" fmla="*/ 0 w 5"/>
                <a:gd name="T27" fmla="*/ 3 h 7"/>
                <a:gd name="T28" fmla="*/ 0 w 5"/>
                <a:gd name="T29"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7">
                  <a:moveTo>
                    <a:pt x="0" y="4"/>
                  </a:moveTo>
                  <a:cubicBezTo>
                    <a:pt x="0" y="7"/>
                    <a:pt x="0" y="7"/>
                    <a:pt x="0" y="7"/>
                  </a:cubicBezTo>
                  <a:cubicBezTo>
                    <a:pt x="5" y="4"/>
                    <a:pt x="5" y="4"/>
                    <a:pt x="5" y="4"/>
                  </a:cubicBezTo>
                  <a:cubicBezTo>
                    <a:pt x="5" y="2"/>
                    <a:pt x="5" y="2"/>
                    <a:pt x="5" y="2"/>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0"/>
                    <a:pt x="5" y="0"/>
                    <a:pt x="5" y="0"/>
                  </a:cubicBezTo>
                  <a:cubicBezTo>
                    <a:pt x="0" y="2"/>
                    <a:pt x="0" y="2"/>
                    <a:pt x="0" y="2"/>
                  </a:cubicBezTo>
                  <a:cubicBezTo>
                    <a:pt x="0" y="2"/>
                    <a:pt x="0" y="2"/>
                    <a:pt x="0" y="2"/>
                  </a:cubicBezTo>
                  <a:cubicBezTo>
                    <a:pt x="0" y="3"/>
                    <a:pt x="0" y="3"/>
                    <a:pt x="0" y="3"/>
                  </a:cubicBezTo>
                  <a:cubicBezTo>
                    <a:pt x="0" y="3"/>
                    <a:pt x="0" y="3"/>
                    <a:pt x="0" y="3"/>
                  </a:cubicBezTo>
                  <a:cubicBezTo>
                    <a:pt x="0" y="4"/>
                    <a:pt x="0" y="4"/>
                    <a:pt x="0" y="4"/>
                  </a:cubicBezTo>
                  <a:close/>
                </a:path>
              </a:pathLst>
            </a:custGeom>
            <a:solidFill>
              <a:srgbClr val="783C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96" name="Freeform 59">
              <a:extLst>
                <a:ext uri="{FF2B5EF4-FFF2-40B4-BE49-F238E27FC236}">
                  <a16:creationId xmlns:a16="http://schemas.microsoft.com/office/drawing/2014/main" id="{9FE2F4E2-CEE9-42FB-BBA8-6404BB9E86E1}"/>
                </a:ext>
              </a:extLst>
            </p:cNvPr>
            <p:cNvSpPr>
              <a:spLocks/>
            </p:cNvSpPr>
            <p:nvPr/>
          </p:nvSpPr>
          <p:spPr bwMode="auto">
            <a:xfrm>
              <a:off x="8592322" y="4865660"/>
              <a:ext cx="54282" cy="31664"/>
            </a:xfrm>
            <a:custGeom>
              <a:avLst/>
              <a:gdLst>
                <a:gd name="T0" fmla="*/ 7 w 24"/>
                <a:gd name="T1" fmla="*/ 0 h 14"/>
                <a:gd name="T2" fmla="*/ 0 w 24"/>
                <a:gd name="T3" fmla="*/ 4 h 14"/>
                <a:gd name="T4" fmla="*/ 15 w 24"/>
                <a:gd name="T5" fmla="*/ 14 h 14"/>
                <a:gd name="T6" fmla="*/ 24 w 24"/>
                <a:gd name="T7" fmla="*/ 9 h 14"/>
                <a:gd name="T8" fmla="*/ 7 w 24"/>
                <a:gd name="T9" fmla="*/ 0 h 14"/>
              </a:gdLst>
              <a:ahLst/>
              <a:cxnLst>
                <a:cxn ang="0">
                  <a:pos x="T0" y="T1"/>
                </a:cxn>
                <a:cxn ang="0">
                  <a:pos x="T2" y="T3"/>
                </a:cxn>
                <a:cxn ang="0">
                  <a:pos x="T4" y="T5"/>
                </a:cxn>
                <a:cxn ang="0">
                  <a:pos x="T6" y="T7"/>
                </a:cxn>
                <a:cxn ang="0">
                  <a:pos x="T8" y="T9"/>
                </a:cxn>
              </a:cxnLst>
              <a:rect l="0" t="0" r="r" b="b"/>
              <a:pathLst>
                <a:path w="24" h="14">
                  <a:moveTo>
                    <a:pt x="7" y="0"/>
                  </a:moveTo>
                  <a:lnTo>
                    <a:pt x="0" y="4"/>
                  </a:lnTo>
                  <a:lnTo>
                    <a:pt x="15" y="14"/>
                  </a:lnTo>
                  <a:lnTo>
                    <a:pt x="24" y="9"/>
                  </a:lnTo>
                  <a:lnTo>
                    <a:pt x="7" y="0"/>
                  </a:lnTo>
                  <a:close/>
                </a:path>
              </a:pathLst>
            </a:custGeom>
            <a:solidFill>
              <a:srgbClr val="8F4C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97" name="Freeform 60">
              <a:extLst>
                <a:ext uri="{FF2B5EF4-FFF2-40B4-BE49-F238E27FC236}">
                  <a16:creationId xmlns:a16="http://schemas.microsoft.com/office/drawing/2014/main" id="{6DB01B79-556D-4240-83BE-D201F91F233C}"/>
                </a:ext>
              </a:extLst>
            </p:cNvPr>
            <p:cNvSpPr>
              <a:spLocks/>
            </p:cNvSpPr>
            <p:nvPr/>
          </p:nvSpPr>
          <p:spPr bwMode="auto">
            <a:xfrm>
              <a:off x="8626247" y="4913157"/>
              <a:ext cx="15833" cy="22617"/>
            </a:xfrm>
            <a:custGeom>
              <a:avLst/>
              <a:gdLst>
                <a:gd name="T0" fmla="*/ 2 w 4"/>
                <a:gd name="T1" fmla="*/ 0 h 6"/>
                <a:gd name="T2" fmla="*/ 4 w 4"/>
                <a:gd name="T3" fmla="*/ 5 h 6"/>
                <a:gd name="T4" fmla="*/ 2 w 4"/>
                <a:gd name="T5" fmla="*/ 6 h 6"/>
                <a:gd name="T6" fmla="*/ 0 w 4"/>
                <a:gd name="T7" fmla="*/ 4 h 6"/>
                <a:gd name="T8" fmla="*/ 1 w 4"/>
                <a:gd name="T9" fmla="*/ 2 h 6"/>
                <a:gd name="T10" fmla="*/ 2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2" y="0"/>
                  </a:moveTo>
                  <a:cubicBezTo>
                    <a:pt x="2" y="0"/>
                    <a:pt x="4" y="2"/>
                    <a:pt x="4" y="5"/>
                  </a:cubicBezTo>
                  <a:cubicBezTo>
                    <a:pt x="4" y="5"/>
                    <a:pt x="2" y="6"/>
                    <a:pt x="2" y="6"/>
                  </a:cubicBezTo>
                  <a:cubicBezTo>
                    <a:pt x="1" y="6"/>
                    <a:pt x="0" y="4"/>
                    <a:pt x="0" y="4"/>
                  </a:cubicBezTo>
                  <a:cubicBezTo>
                    <a:pt x="0" y="4"/>
                    <a:pt x="1" y="2"/>
                    <a:pt x="1" y="2"/>
                  </a:cubicBezTo>
                  <a:lnTo>
                    <a:pt x="2" y="0"/>
                  </a:lnTo>
                  <a:close/>
                </a:path>
              </a:pathLst>
            </a:custGeom>
            <a:solidFill>
              <a:srgbClr val="E8A4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98" name="Freeform 61">
              <a:extLst>
                <a:ext uri="{FF2B5EF4-FFF2-40B4-BE49-F238E27FC236}">
                  <a16:creationId xmlns:a16="http://schemas.microsoft.com/office/drawing/2014/main" id="{888BB0C6-54E2-437C-AC6D-0A4ABE4B1778}"/>
                </a:ext>
              </a:extLst>
            </p:cNvPr>
            <p:cNvSpPr>
              <a:spLocks/>
            </p:cNvSpPr>
            <p:nvPr/>
          </p:nvSpPr>
          <p:spPr bwMode="auto">
            <a:xfrm>
              <a:off x="8581013" y="4831735"/>
              <a:ext cx="72375" cy="104040"/>
            </a:xfrm>
            <a:custGeom>
              <a:avLst/>
              <a:gdLst>
                <a:gd name="T0" fmla="*/ 7 w 19"/>
                <a:gd name="T1" fmla="*/ 0 h 27"/>
                <a:gd name="T2" fmla="*/ 2 w 19"/>
                <a:gd name="T3" fmla="*/ 5 h 27"/>
                <a:gd name="T4" fmla="*/ 0 w 19"/>
                <a:gd name="T5" fmla="*/ 10 h 27"/>
                <a:gd name="T6" fmla="*/ 1 w 19"/>
                <a:gd name="T7" fmla="*/ 19 h 27"/>
                <a:gd name="T8" fmla="*/ 13 w 19"/>
                <a:gd name="T9" fmla="*/ 27 h 27"/>
                <a:gd name="T10" fmla="*/ 14 w 19"/>
                <a:gd name="T11" fmla="*/ 20 h 27"/>
                <a:gd name="T12" fmla="*/ 18 w 19"/>
                <a:gd name="T13" fmla="*/ 15 h 27"/>
                <a:gd name="T14" fmla="*/ 18 w 19"/>
                <a:gd name="T15" fmla="*/ 5 h 27"/>
                <a:gd name="T16" fmla="*/ 7 w 19"/>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7">
                  <a:moveTo>
                    <a:pt x="7" y="0"/>
                  </a:moveTo>
                  <a:cubicBezTo>
                    <a:pt x="5" y="3"/>
                    <a:pt x="3" y="4"/>
                    <a:pt x="2" y="5"/>
                  </a:cubicBezTo>
                  <a:cubicBezTo>
                    <a:pt x="1" y="7"/>
                    <a:pt x="0" y="8"/>
                    <a:pt x="0" y="10"/>
                  </a:cubicBezTo>
                  <a:cubicBezTo>
                    <a:pt x="0" y="14"/>
                    <a:pt x="0" y="18"/>
                    <a:pt x="1" y="19"/>
                  </a:cubicBezTo>
                  <a:cubicBezTo>
                    <a:pt x="3" y="22"/>
                    <a:pt x="9" y="25"/>
                    <a:pt x="13" y="27"/>
                  </a:cubicBezTo>
                  <a:cubicBezTo>
                    <a:pt x="14" y="27"/>
                    <a:pt x="13" y="22"/>
                    <a:pt x="14" y="20"/>
                  </a:cubicBezTo>
                  <a:cubicBezTo>
                    <a:pt x="15" y="18"/>
                    <a:pt x="17" y="17"/>
                    <a:pt x="18" y="15"/>
                  </a:cubicBezTo>
                  <a:cubicBezTo>
                    <a:pt x="19" y="12"/>
                    <a:pt x="18" y="9"/>
                    <a:pt x="18" y="5"/>
                  </a:cubicBezTo>
                  <a:lnTo>
                    <a:pt x="7" y="0"/>
                  </a:lnTo>
                  <a:close/>
                </a:path>
              </a:pathLst>
            </a:custGeom>
            <a:solidFill>
              <a:srgbClr val="E8A4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99" name="Freeform 62">
              <a:extLst>
                <a:ext uri="{FF2B5EF4-FFF2-40B4-BE49-F238E27FC236}">
                  <a16:creationId xmlns:a16="http://schemas.microsoft.com/office/drawing/2014/main" id="{708E8443-ECDE-4FC9-AA93-32DB2F7E4D23}"/>
                </a:ext>
              </a:extLst>
            </p:cNvPr>
            <p:cNvSpPr>
              <a:spLocks/>
            </p:cNvSpPr>
            <p:nvPr/>
          </p:nvSpPr>
          <p:spPr bwMode="auto">
            <a:xfrm>
              <a:off x="8614939" y="4847566"/>
              <a:ext cx="38450" cy="88208"/>
            </a:xfrm>
            <a:custGeom>
              <a:avLst/>
              <a:gdLst>
                <a:gd name="T0" fmla="*/ 5 w 10"/>
                <a:gd name="T1" fmla="*/ 23 h 23"/>
                <a:gd name="T2" fmla="*/ 5 w 10"/>
                <a:gd name="T3" fmla="*/ 16 h 23"/>
                <a:gd name="T4" fmla="*/ 9 w 10"/>
                <a:gd name="T5" fmla="*/ 11 h 23"/>
                <a:gd name="T6" fmla="*/ 9 w 10"/>
                <a:gd name="T7" fmla="*/ 1 h 23"/>
                <a:gd name="T8" fmla="*/ 6 w 10"/>
                <a:gd name="T9" fmla="*/ 0 h 23"/>
                <a:gd name="T10" fmla="*/ 6 w 10"/>
                <a:gd name="T11" fmla="*/ 1 h 23"/>
                <a:gd name="T12" fmla="*/ 5 w 10"/>
                <a:gd name="T13" fmla="*/ 7 h 23"/>
                <a:gd name="T14" fmla="*/ 1 w 10"/>
                <a:gd name="T15" fmla="*/ 14 h 23"/>
                <a:gd name="T16" fmla="*/ 1 w 10"/>
                <a:gd name="T17" fmla="*/ 21 h 23"/>
                <a:gd name="T18" fmla="*/ 5 w 10"/>
                <a:gd name="T1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23">
                  <a:moveTo>
                    <a:pt x="5" y="23"/>
                  </a:moveTo>
                  <a:cubicBezTo>
                    <a:pt x="5" y="20"/>
                    <a:pt x="4" y="18"/>
                    <a:pt x="5" y="16"/>
                  </a:cubicBezTo>
                  <a:cubicBezTo>
                    <a:pt x="6" y="14"/>
                    <a:pt x="8" y="13"/>
                    <a:pt x="9" y="11"/>
                  </a:cubicBezTo>
                  <a:cubicBezTo>
                    <a:pt x="10" y="8"/>
                    <a:pt x="9" y="5"/>
                    <a:pt x="9" y="1"/>
                  </a:cubicBezTo>
                  <a:cubicBezTo>
                    <a:pt x="6" y="0"/>
                    <a:pt x="6" y="0"/>
                    <a:pt x="6" y="0"/>
                  </a:cubicBezTo>
                  <a:cubicBezTo>
                    <a:pt x="6" y="1"/>
                    <a:pt x="6" y="1"/>
                    <a:pt x="6" y="1"/>
                  </a:cubicBezTo>
                  <a:cubicBezTo>
                    <a:pt x="5" y="4"/>
                    <a:pt x="5" y="6"/>
                    <a:pt x="5" y="7"/>
                  </a:cubicBezTo>
                  <a:cubicBezTo>
                    <a:pt x="3" y="11"/>
                    <a:pt x="2" y="11"/>
                    <a:pt x="1" y="14"/>
                  </a:cubicBezTo>
                  <a:cubicBezTo>
                    <a:pt x="1" y="15"/>
                    <a:pt x="0" y="18"/>
                    <a:pt x="1" y="21"/>
                  </a:cubicBezTo>
                  <a:cubicBezTo>
                    <a:pt x="1" y="21"/>
                    <a:pt x="4" y="23"/>
                    <a:pt x="5" y="23"/>
                  </a:cubicBezTo>
                  <a:close/>
                </a:path>
              </a:pathLst>
            </a:custGeom>
            <a:solidFill>
              <a:srgbClr val="F1B2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300" name="Freeform 63">
              <a:extLst>
                <a:ext uri="{FF2B5EF4-FFF2-40B4-BE49-F238E27FC236}">
                  <a16:creationId xmlns:a16="http://schemas.microsoft.com/office/drawing/2014/main" id="{5129F40E-DA37-4BE3-BD11-DF23377EE957}"/>
                </a:ext>
              </a:extLst>
            </p:cNvPr>
            <p:cNvSpPr>
              <a:spLocks/>
            </p:cNvSpPr>
            <p:nvPr/>
          </p:nvSpPr>
          <p:spPr bwMode="auto">
            <a:xfrm>
              <a:off x="8599106" y="4451764"/>
              <a:ext cx="119873" cy="413898"/>
            </a:xfrm>
            <a:custGeom>
              <a:avLst/>
              <a:gdLst>
                <a:gd name="T0" fmla="*/ 12 w 31"/>
                <a:gd name="T1" fmla="*/ 7 h 107"/>
                <a:gd name="T2" fmla="*/ 12 w 31"/>
                <a:gd name="T3" fmla="*/ 53 h 107"/>
                <a:gd name="T4" fmla="*/ 1 w 31"/>
                <a:gd name="T5" fmla="*/ 97 h 107"/>
                <a:gd name="T6" fmla="*/ 14 w 31"/>
                <a:gd name="T7" fmla="*/ 103 h 107"/>
                <a:gd name="T8" fmla="*/ 29 w 31"/>
                <a:gd name="T9" fmla="*/ 58 h 107"/>
                <a:gd name="T10" fmla="*/ 29 w 31"/>
                <a:gd name="T11" fmla="*/ 8 h 107"/>
                <a:gd name="T12" fmla="*/ 21 w 31"/>
                <a:gd name="T13" fmla="*/ 1 h 107"/>
                <a:gd name="T14" fmla="*/ 12 w 31"/>
                <a:gd name="T15" fmla="*/ 7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07">
                  <a:moveTo>
                    <a:pt x="12" y="7"/>
                  </a:moveTo>
                  <a:cubicBezTo>
                    <a:pt x="9" y="17"/>
                    <a:pt x="12" y="36"/>
                    <a:pt x="12" y="53"/>
                  </a:cubicBezTo>
                  <a:cubicBezTo>
                    <a:pt x="1" y="97"/>
                    <a:pt x="1" y="97"/>
                    <a:pt x="1" y="97"/>
                  </a:cubicBezTo>
                  <a:cubicBezTo>
                    <a:pt x="0" y="102"/>
                    <a:pt x="10" y="107"/>
                    <a:pt x="14" y="103"/>
                  </a:cubicBezTo>
                  <a:cubicBezTo>
                    <a:pt x="29" y="58"/>
                    <a:pt x="29" y="58"/>
                    <a:pt x="29" y="58"/>
                  </a:cubicBezTo>
                  <a:cubicBezTo>
                    <a:pt x="30" y="49"/>
                    <a:pt x="31" y="14"/>
                    <a:pt x="29" y="8"/>
                  </a:cubicBezTo>
                  <a:cubicBezTo>
                    <a:pt x="28" y="4"/>
                    <a:pt x="24" y="1"/>
                    <a:pt x="21" y="1"/>
                  </a:cubicBezTo>
                  <a:cubicBezTo>
                    <a:pt x="16" y="0"/>
                    <a:pt x="13" y="3"/>
                    <a:pt x="12" y="7"/>
                  </a:cubicBezTo>
                  <a:close/>
                </a:path>
              </a:pathLst>
            </a:custGeom>
            <a:solidFill>
              <a:srgbClr val="7AB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301" name="Freeform 64">
              <a:extLst>
                <a:ext uri="{FF2B5EF4-FFF2-40B4-BE49-F238E27FC236}">
                  <a16:creationId xmlns:a16="http://schemas.microsoft.com/office/drawing/2014/main" id="{C347B10B-C16B-46D8-908F-2F7D9E9B1BDC}"/>
                </a:ext>
              </a:extLst>
            </p:cNvPr>
            <p:cNvSpPr>
              <a:spLocks/>
            </p:cNvSpPr>
            <p:nvPr/>
          </p:nvSpPr>
          <p:spPr bwMode="auto">
            <a:xfrm>
              <a:off x="8599106" y="4451764"/>
              <a:ext cx="81422" cy="398065"/>
            </a:xfrm>
            <a:custGeom>
              <a:avLst/>
              <a:gdLst>
                <a:gd name="T0" fmla="*/ 12 w 21"/>
                <a:gd name="T1" fmla="*/ 7 h 103"/>
                <a:gd name="T2" fmla="*/ 12 w 21"/>
                <a:gd name="T3" fmla="*/ 53 h 103"/>
                <a:gd name="T4" fmla="*/ 1 w 21"/>
                <a:gd name="T5" fmla="*/ 97 h 103"/>
                <a:gd name="T6" fmla="*/ 5 w 21"/>
                <a:gd name="T7" fmla="*/ 103 h 103"/>
                <a:gd name="T8" fmla="*/ 20 w 21"/>
                <a:gd name="T9" fmla="*/ 56 h 103"/>
                <a:gd name="T10" fmla="*/ 21 w 21"/>
                <a:gd name="T11" fmla="*/ 1 h 103"/>
                <a:gd name="T12" fmla="*/ 21 w 21"/>
                <a:gd name="T13" fmla="*/ 1 h 103"/>
                <a:gd name="T14" fmla="*/ 12 w 21"/>
                <a:gd name="T15" fmla="*/ 7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03">
                  <a:moveTo>
                    <a:pt x="12" y="7"/>
                  </a:moveTo>
                  <a:cubicBezTo>
                    <a:pt x="9" y="17"/>
                    <a:pt x="12" y="36"/>
                    <a:pt x="12" y="53"/>
                  </a:cubicBezTo>
                  <a:cubicBezTo>
                    <a:pt x="1" y="97"/>
                    <a:pt x="1" y="97"/>
                    <a:pt x="1" y="97"/>
                  </a:cubicBezTo>
                  <a:cubicBezTo>
                    <a:pt x="0" y="99"/>
                    <a:pt x="3" y="102"/>
                    <a:pt x="5" y="103"/>
                  </a:cubicBezTo>
                  <a:cubicBezTo>
                    <a:pt x="10" y="87"/>
                    <a:pt x="14" y="72"/>
                    <a:pt x="20" y="56"/>
                  </a:cubicBezTo>
                  <a:cubicBezTo>
                    <a:pt x="19" y="35"/>
                    <a:pt x="16" y="14"/>
                    <a:pt x="21" y="1"/>
                  </a:cubicBezTo>
                  <a:cubicBezTo>
                    <a:pt x="21" y="1"/>
                    <a:pt x="21" y="1"/>
                    <a:pt x="21" y="1"/>
                  </a:cubicBezTo>
                  <a:cubicBezTo>
                    <a:pt x="16" y="0"/>
                    <a:pt x="13" y="3"/>
                    <a:pt x="12" y="7"/>
                  </a:cubicBezTo>
                  <a:close/>
                </a:path>
              </a:pathLst>
            </a:custGeom>
            <a:solidFill>
              <a:srgbClr val="6EB0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302" name="Freeform 65">
              <a:extLst>
                <a:ext uri="{FF2B5EF4-FFF2-40B4-BE49-F238E27FC236}">
                  <a16:creationId xmlns:a16="http://schemas.microsoft.com/office/drawing/2014/main" id="{4A703E0C-F991-4CA0-9A01-DDCA17CA2651}"/>
                </a:ext>
              </a:extLst>
            </p:cNvPr>
            <p:cNvSpPr>
              <a:spLocks/>
            </p:cNvSpPr>
            <p:nvPr/>
          </p:nvSpPr>
          <p:spPr bwMode="auto">
            <a:xfrm>
              <a:off x="8741596" y="4370341"/>
              <a:ext cx="149274" cy="81422"/>
            </a:xfrm>
            <a:custGeom>
              <a:avLst/>
              <a:gdLst>
                <a:gd name="T0" fmla="*/ 29 w 38"/>
                <a:gd name="T1" fmla="*/ 0 h 21"/>
                <a:gd name="T2" fmla="*/ 14 w 38"/>
                <a:gd name="T3" fmla="*/ 9 h 21"/>
                <a:gd name="T4" fmla="*/ 2 w 38"/>
                <a:gd name="T5" fmla="*/ 8 h 21"/>
                <a:gd name="T6" fmla="*/ 0 w 38"/>
                <a:gd name="T7" fmla="*/ 15 h 21"/>
                <a:gd name="T8" fmla="*/ 9 w 38"/>
                <a:gd name="T9" fmla="*/ 21 h 21"/>
                <a:gd name="T10" fmla="*/ 33 w 38"/>
                <a:gd name="T11" fmla="*/ 21 h 21"/>
                <a:gd name="T12" fmla="*/ 38 w 38"/>
                <a:gd name="T13" fmla="*/ 7 h 21"/>
                <a:gd name="T14" fmla="*/ 33 w 38"/>
                <a:gd name="T15" fmla="*/ 0 h 21"/>
                <a:gd name="T16" fmla="*/ 29 w 38"/>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1">
                  <a:moveTo>
                    <a:pt x="29" y="0"/>
                  </a:moveTo>
                  <a:cubicBezTo>
                    <a:pt x="14" y="9"/>
                    <a:pt x="14" y="9"/>
                    <a:pt x="14" y="9"/>
                  </a:cubicBezTo>
                  <a:cubicBezTo>
                    <a:pt x="2" y="8"/>
                    <a:pt x="2" y="8"/>
                    <a:pt x="2" y="8"/>
                  </a:cubicBezTo>
                  <a:cubicBezTo>
                    <a:pt x="0" y="15"/>
                    <a:pt x="0" y="15"/>
                    <a:pt x="0" y="15"/>
                  </a:cubicBezTo>
                  <a:cubicBezTo>
                    <a:pt x="0" y="15"/>
                    <a:pt x="8" y="21"/>
                    <a:pt x="9" y="21"/>
                  </a:cubicBezTo>
                  <a:cubicBezTo>
                    <a:pt x="10" y="21"/>
                    <a:pt x="33" y="21"/>
                    <a:pt x="33" y="21"/>
                  </a:cubicBezTo>
                  <a:cubicBezTo>
                    <a:pt x="38" y="7"/>
                    <a:pt x="38" y="7"/>
                    <a:pt x="38" y="7"/>
                  </a:cubicBezTo>
                  <a:cubicBezTo>
                    <a:pt x="33" y="0"/>
                    <a:pt x="33" y="0"/>
                    <a:pt x="33" y="0"/>
                  </a:cubicBezTo>
                  <a:lnTo>
                    <a:pt x="29" y="0"/>
                  </a:lnTo>
                  <a:close/>
                </a:path>
              </a:pathLst>
            </a:custGeom>
            <a:solidFill>
              <a:srgbClr val="7AB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303" name="Freeform 66">
              <a:extLst>
                <a:ext uri="{FF2B5EF4-FFF2-40B4-BE49-F238E27FC236}">
                  <a16:creationId xmlns:a16="http://schemas.microsoft.com/office/drawing/2014/main" id="{18E79A9E-2CE5-4C9B-9BDE-6A543F415150}"/>
                </a:ext>
              </a:extLst>
            </p:cNvPr>
            <p:cNvSpPr>
              <a:spLocks/>
            </p:cNvSpPr>
            <p:nvPr/>
          </p:nvSpPr>
          <p:spPr bwMode="auto">
            <a:xfrm>
              <a:off x="8730287" y="4354509"/>
              <a:ext cx="128919" cy="76899"/>
            </a:xfrm>
            <a:custGeom>
              <a:avLst/>
              <a:gdLst>
                <a:gd name="T0" fmla="*/ 29 w 33"/>
                <a:gd name="T1" fmla="*/ 0 h 20"/>
                <a:gd name="T2" fmla="*/ 5 w 33"/>
                <a:gd name="T3" fmla="*/ 6 h 20"/>
                <a:gd name="T4" fmla="*/ 5 w 33"/>
                <a:gd name="T5" fmla="*/ 5 h 20"/>
                <a:gd name="T6" fmla="*/ 0 w 33"/>
                <a:gd name="T7" fmla="*/ 13 h 20"/>
                <a:gd name="T8" fmla="*/ 33 w 33"/>
                <a:gd name="T9" fmla="*/ 8 h 20"/>
                <a:gd name="T10" fmla="*/ 29 w 33"/>
                <a:gd name="T11" fmla="*/ 0 h 20"/>
              </a:gdLst>
              <a:ahLst/>
              <a:cxnLst>
                <a:cxn ang="0">
                  <a:pos x="T0" y="T1"/>
                </a:cxn>
                <a:cxn ang="0">
                  <a:pos x="T2" y="T3"/>
                </a:cxn>
                <a:cxn ang="0">
                  <a:pos x="T4" y="T5"/>
                </a:cxn>
                <a:cxn ang="0">
                  <a:pos x="T6" y="T7"/>
                </a:cxn>
                <a:cxn ang="0">
                  <a:pos x="T8" y="T9"/>
                </a:cxn>
                <a:cxn ang="0">
                  <a:pos x="T10" y="T11"/>
                </a:cxn>
              </a:cxnLst>
              <a:rect l="0" t="0" r="r" b="b"/>
              <a:pathLst>
                <a:path w="33" h="20">
                  <a:moveTo>
                    <a:pt x="29" y="0"/>
                  </a:moveTo>
                  <a:cubicBezTo>
                    <a:pt x="28" y="5"/>
                    <a:pt x="13" y="8"/>
                    <a:pt x="5" y="6"/>
                  </a:cubicBezTo>
                  <a:cubicBezTo>
                    <a:pt x="5" y="5"/>
                    <a:pt x="5" y="5"/>
                    <a:pt x="5" y="5"/>
                  </a:cubicBezTo>
                  <a:cubicBezTo>
                    <a:pt x="4" y="5"/>
                    <a:pt x="0" y="10"/>
                    <a:pt x="0" y="13"/>
                  </a:cubicBezTo>
                  <a:cubicBezTo>
                    <a:pt x="7" y="20"/>
                    <a:pt x="30" y="16"/>
                    <a:pt x="33" y="8"/>
                  </a:cubicBezTo>
                  <a:cubicBezTo>
                    <a:pt x="33" y="6"/>
                    <a:pt x="30" y="2"/>
                    <a:pt x="29" y="0"/>
                  </a:cubicBezTo>
                  <a:close/>
                </a:path>
              </a:pathLst>
            </a:custGeom>
            <a:solidFill>
              <a:srgbClr val="87C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304" name="Freeform 67">
              <a:extLst>
                <a:ext uri="{FF2B5EF4-FFF2-40B4-BE49-F238E27FC236}">
                  <a16:creationId xmlns:a16="http://schemas.microsoft.com/office/drawing/2014/main" id="{3F6015B3-15D8-497D-B9A6-99A1096AEEB6}"/>
                </a:ext>
              </a:extLst>
            </p:cNvPr>
            <p:cNvSpPr>
              <a:spLocks/>
            </p:cNvSpPr>
            <p:nvPr/>
          </p:nvSpPr>
          <p:spPr bwMode="auto">
            <a:xfrm>
              <a:off x="8838850" y="5507992"/>
              <a:ext cx="58805" cy="142490"/>
            </a:xfrm>
            <a:custGeom>
              <a:avLst/>
              <a:gdLst>
                <a:gd name="T0" fmla="*/ 0 w 15"/>
                <a:gd name="T1" fmla="*/ 9 h 37"/>
                <a:gd name="T2" fmla="*/ 3 w 15"/>
                <a:gd name="T3" fmla="*/ 36 h 37"/>
                <a:gd name="T4" fmla="*/ 5 w 15"/>
                <a:gd name="T5" fmla="*/ 37 h 37"/>
                <a:gd name="T6" fmla="*/ 7 w 15"/>
                <a:gd name="T7" fmla="*/ 37 h 37"/>
                <a:gd name="T8" fmla="*/ 13 w 15"/>
                <a:gd name="T9" fmla="*/ 9 h 37"/>
                <a:gd name="T10" fmla="*/ 0 w 15"/>
                <a:gd name="T11" fmla="*/ 9 h 37"/>
              </a:gdLst>
              <a:ahLst/>
              <a:cxnLst>
                <a:cxn ang="0">
                  <a:pos x="T0" y="T1"/>
                </a:cxn>
                <a:cxn ang="0">
                  <a:pos x="T2" y="T3"/>
                </a:cxn>
                <a:cxn ang="0">
                  <a:pos x="T4" y="T5"/>
                </a:cxn>
                <a:cxn ang="0">
                  <a:pos x="T6" y="T7"/>
                </a:cxn>
                <a:cxn ang="0">
                  <a:pos x="T8" y="T9"/>
                </a:cxn>
                <a:cxn ang="0">
                  <a:pos x="T10" y="T11"/>
                </a:cxn>
              </a:cxnLst>
              <a:rect l="0" t="0" r="r" b="b"/>
              <a:pathLst>
                <a:path w="15" h="37">
                  <a:moveTo>
                    <a:pt x="0" y="9"/>
                  </a:moveTo>
                  <a:cubicBezTo>
                    <a:pt x="4" y="17"/>
                    <a:pt x="3" y="28"/>
                    <a:pt x="3" y="36"/>
                  </a:cubicBezTo>
                  <a:cubicBezTo>
                    <a:pt x="5" y="37"/>
                    <a:pt x="5" y="37"/>
                    <a:pt x="5" y="37"/>
                  </a:cubicBezTo>
                  <a:cubicBezTo>
                    <a:pt x="7" y="37"/>
                    <a:pt x="7" y="37"/>
                    <a:pt x="7" y="37"/>
                  </a:cubicBezTo>
                  <a:cubicBezTo>
                    <a:pt x="7" y="29"/>
                    <a:pt x="11" y="16"/>
                    <a:pt x="13" y="9"/>
                  </a:cubicBezTo>
                  <a:cubicBezTo>
                    <a:pt x="15" y="0"/>
                    <a:pt x="4" y="7"/>
                    <a:pt x="0" y="9"/>
                  </a:cubicBezTo>
                  <a:close/>
                </a:path>
              </a:pathLst>
            </a:custGeom>
            <a:solidFill>
              <a:srgbClr val="1111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305" name="Freeform 68">
              <a:extLst>
                <a:ext uri="{FF2B5EF4-FFF2-40B4-BE49-F238E27FC236}">
                  <a16:creationId xmlns:a16="http://schemas.microsoft.com/office/drawing/2014/main" id="{2C4F146F-566D-4E95-ACDA-E2867FE85311}"/>
                </a:ext>
              </a:extLst>
            </p:cNvPr>
            <p:cNvSpPr>
              <a:spLocks/>
            </p:cNvSpPr>
            <p:nvPr/>
          </p:nvSpPr>
          <p:spPr bwMode="auto">
            <a:xfrm>
              <a:off x="8723502" y="4714125"/>
              <a:ext cx="194509" cy="481750"/>
            </a:xfrm>
            <a:custGeom>
              <a:avLst/>
              <a:gdLst>
                <a:gd name="T0" fmla="*/ 37 w 50"/>
                <a:gd name="T1" fmla="*/ 0 h 124"/>
                <a:gd name="T2" fmla="*/ 4 w 50"/>
                <a:gd name="T3" fmla="*/ 13 h 124"/>
                <a:gd name="T4" fmla="*/ 5 w 50"/>
                <a:gd name="T5" fmla="*/ 56 h 124"/>
                <a:gd name="T6" fmla="*/ 26 w 50"/>
                <a:gd name="T7" fmla="*/ 55 h 124"/>
                <a:gd name="T8" fmla="*/ 26 w 50"/>
                <a:gd name="T9" fmla="*/ 63 h 124"/>
                <a:gd name="T10" fmla="*/ 8 w 50"/>
                <a:gd name="T11" fmla="*/ 75 h 124"/>
                <a:gd name="T12" fmla="*/ 9 w 50"/>
                <a:gd name="T13" fmla="*/ 124 h 124"/>
                <a:gd name="T14" fmla="*/ 40 w 50"/>
                <a:gd name="T15" fmla="*/ 106 h 124"/>
                <a:gd name="T16" fmla="*/ 40 w 50"/>
                <a:gd name="T17" fmla="*/ 80 h 124"/>
                <a:gd name="T18" fmla="*/ 45 w 50"/>
                <a:gd name="T19" fmla="*/ 44 h 124"/>
                <a:gd name="T20" fmla="*/ 37 w 50"/>
                <a:gd name="T2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124">
                  <a:moveTo>
                    <a:pt x="37" y="0"/>
                  </a:moveTo>
                  <a:cubicBezTo>
                    <a:pt x="27" y="9"/>
                    <a:pt x="15" y="12"/>
                    <a:pt x="4" y="13"/>
                  </a:cubicBezTo>
                  <a:cubicBezTo>
                    <a:pt x="3" y="27"/>
                    <a:pt x="0" y="51"/>
                    <a:pt x="5" y="56"/>
                  </a:cubicBezTo>
                  <a:cubicBezTo>
                    <a:pt x="8" y="60"/>
                    <a:pt x="10" y="61"/>
                    <a:pt x="26" y="55"/>
                  </a:cubicBezTo>
                  <a:cubicBezTo>
                    <a:pt x="28" y="54"/>
                    <a:pt x="34" y="57"/>
                    <a:pt x="26" y="63"/>
                  </a:cubicBezTo>
                  <a:cubicBezTo>
                    <a:pt x="20" y="67"/>
                    <a:pt x="9" y="71"/>
                    <a:pt x="8" y="75"/>
                  </a:cubicBezTo>
                  <a:cubicBezTo>
                    <a:pt x="9" y="87"/>
                    <a:pt x="7" y="102"/>
                    <a:pt x="9" y="124"/>
                  </a:cubicBezTo>
                  <a:cubicBezTo>
                    <a:pt x="22" y="120"/>
                    <a:pt x="32" y="113"/>
                    <a:pt x="40" y="106"/>
                  </a:cubicBezTo>
                  <a:cubicBezTo>
                    <a:pt x="40" y="80"/>
                    <a:pt x="40" y="80"/>
                    <a:pt x="40" y="80"/>
                  </a:cubicBezTo>
                  <a:cubicBezTo>
                    <a:pt x="40" y="62"/>
                    <a:pt x="39" y="61"/>
                    <a:pt x="45" y="44"/>
                  </a:cubicBezTo>
                  <a:cubicBezTo>
                    <a:pt x="50" y="29"/>
                    <a:pt x="47" y="18"/>
                    <a:pt x="37" y="0"/>
                  </a:cubicBezTo>
                  <a:close/>
                </a:path>
              </a:pathLst>
            </a:custGeom>
            <a:solidFill>
              <a:srgbClr val="4F22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grpSp>
      <p:cxnSp>
        <p:nvCxnSpPr>
          <p:cNvPr id="307" name="Straight Connector 306">
            <a:extLst>
              <a:ext uri="{FF2B5EF4-FFF2-40B4-BE49-F238E27FC236}">
                <a16:creationId xmlns:a16="http://schemas.microsoft.com/office/drawing/2014/main" id="{0E983E12-C071-4EFB-BD7A-6E257FB6A643}"/>
              </a:ext>
            </a:extLst>
          </p:cNvPr>
          <p:cNvCxnSpPr>
            <a:cxnSpLocks/>
            <a:endCxn id="10" idx="3"/>
          </p:cNvCxnSpPr>
          <p:nvPr/>
        </p:nvCxnSpPr>
        <p:spPr>
          <a:xfrm flipV="1">
            <a:off x="5862938" y="2974374"/>
            <a:ext cx="1075415" cy="644591"/>
          </a:xfrm>
          <a:prstGeom prst="line">
            <a:avLst/>
          </a:prstGeom>
          <a:ln>
            <a:solidFill>
              <a:schemeClr val="accent4">
                <a:lumMod val="60000"/>
                <a:lumOff val="40000"/>
              </a:schemeClr>
            </a:solidFill>
            <a:prstDash val="lgDash"/>
            <a:headEnd type="ova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903E98E0-0075-4914-BB65-2EE2CA75BAB8}"/>
              </a:ext>
            </a:extLst>
          </p:cNvPr>
          <p:cNvCxnSpPr>
            <a:endCxn id="12" idx="7"/>
          </p:cNvCxnSpPr>
          <p:nvPr/>
        </p:nvCxnSpPr>
        <p:spPr>
          <a:xfrm flipH="1">
            <a:off x="9992691" y="4547594"/>
            <a:ext cx="945804" cy="619391"/>
          </a:xfrm>
          <a:prstGeom prst="line">
            <a:avLst/>
          </a:prstGeom>
          <a:ln>
            <a:solidFill>
              <a:schemeClr val="accent4">
                <a:lumMod val="60000"/>
                <a:lumOff val="40000"/>
              </a:schemeClr>
            </a:solidFill>
            <a:prstDash val="lgDash"/>
            <a:headEnd type="ova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CD581EF4-D981-406F-89CC-9C642020F1AD}"/>
              </a:ext>
            </a:extLst>
          </p:cNvPr>
          <p:cNvCxnSpPr>
            <a:cxnSpLocks/>
            <a:stCxn id="14" idx="7"/>
          </p:cNvCxnSpPr>
          <p:nvPr/>
        </p:nvCxnSpPr>
        <p:spPr>
          <a:xfrm flipV="1">
            <a:off x="3777862" y="1305455"/>
            <a:ext cx="854143" cy="417861"/>
          </a:xfrm>
          <a:prstGeom prst="line">
            <a:avLst/>
          </a:prstGeom>
          <a:ln>
            <a:solidFill>
              <a:schemeClr val="accent4">
                <a:lumMod val="60000"/>
                <a:lumOff val="40000"/>
              </a:schemeClr>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320" name="Rectangle 319">
            <a:extLst>
              <a:ext uri="{FF2B5EF4-FFF2-40B4-BE49-F238E27FC236}">
                <a16:creationId xmlns:a16="http://schemas.microsoft.com/office/drawing/2014/main" id="{261D9969-62FC-4331-A3BB-08AA3A3E4494}"/>
              </a:ext>
            </a:extLst>
          </p:cNvPr>
          <p:cNvSpPr/>
          <p:nvPr/>
        </p:nvSpPr>
        <p:spPr>
          <a:xfrm>
            <a:off x="623888" y="3915270"/>
            <a:ext cx="3809627" cy="1107996"/>
          </a:xfrm>
          <a:prstGeom prst="rect">
            <a:avLst/>
          </a:prstGeom>
        </p:spPr>
        <p:txBody>
          <a:bodyPr wrap="square" lIns="0" tIns="0" rIns="0" bIns="0">
            <a:noAutofit/>
          </a:bodyPr>
          <a:lstStyle/>
          <a:p>
            <a:endParaRPr lang="en-US" sz="4000" b="1" dirty="0">
              <a:latin typeface="Georgia" panose="02040502050405020303" pitchFamily="18" charset="0"/>
              <a:cs typeface="Segoe UI" panose="020B0502040204020203" pitchFamily="34" charset="0"/>
            </a:endParaRPr>
          </a:p>
        </p:txBody>
      </p:sp>
      <p:sp>
        <p:nvSpPr>
          <p:cNvPr id="324" name="Isosceles Triangle 323">
            <a:extLst>
              <a:ext uri="{FF2B5EF4-FFF2-40B4-BE49-F238E27FC236}">
                <a16:creationId xmlns:a16="http://schemas.microsoft.com/office/drawing/2014/main" id="{364C404F-2E5C-47EC-BE5B-A03FCEFB2D83}"/>
              </a:ext>
            </a:extLst>
          </p:cNvPr>
          <p:cNvSpPr/>
          <p:nvPr/>
        </p:nvSpPr>
        <p:spPr>
          <a:xfrm rot="16200000">
            <a:off x="2503708" y="1879905"/>
            <a:ext cx="195933" cy="119241"/>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id-ID" sz="2400"/>
          </a:p>
        </p:txBody>
      </p:sp>
      <p:grpSp>
        <p:nvGrpSpPr>
          <p:cNvPr id="5" name="Group 325">
            <a:extLst>
              <a:ext uri="{FF2B5EF4-FFF2-40B4-BE49-F238E27FC236}">
                <a16:creationId xmlns:a16="http://schemas.microsoft.com/office/drawing/2014/main" id="{CB9AB6C6-8BCB-41FA-A8E0-5EEFC8602716}"/>
              </a:ext>
            </a:extLst>
          </p:cNvPr>
          <p:cNvGrpSpPr/>
          <p:nvPr/>
        </p:nvGrpSpPr>
        <p:grpSpPr>
          <a:xfrm>
            <a:off x="228028" y="1137034"/>
            <a:ext cx="2312013" cy="1744649"/>
            <a:chOff x="420793" y="1396067"/>
            <a:chExt cx="1884741" cy="1385850"/>
          </a:xfrm>
        </p:grpSpPr>
        <p:sp>
          <p:nvSpPr>
            <p:cNvPr id="323" name="TextBox 322">
              <a:extLst>
                <a:ext uri="{FF2B5EF4-FFF2-40B4-BE49-F238E27FC236}">
                  <a16:creationId xmlns:a16="http://schemas.microsoft.com/office/drawing/2014/main" id="{C37DA3F1-BA92-4550-9E58-75C61CA53AFA}"/>
                </a:ext>
              </a:extLst>
            </p:cNvPr>
            <p:cNvSpPr txBox="1"/>
            <p:nvPr/>
          </p:nvSpPr>
          <p:spPr>
            <a:xfrm>
              <a:off x="783383" y="1396067"/>
              <a:ext cx="1383584" cy="237277"/>
            </a:xfrm>
            <a:prstGeom prst="rect">
              <a:avLst/>
            </a:prstGeom>
            <a:noFill/>
          </p:spPr>
          <p:txBody>
            <a:bodyPr wrap="none" lIns="0" tIns="0" rIns="0" bIns="0" rtlCol="0">
              <a:noAutofit/>
            </a:bodyPr>
            <a:lstStyle/>
            <a:p>
              <a:r>
                <a:rPr lang="en-US" sz="2400" b="1" dirty="0"/>
                <a:t>Techniques Used</a:t>
              </a:r>
              <a:endParaRPr lang="id-ID" sz="2400" b="1" dirty="0"/>
            </a:p>
          </p:txBody>
        </p:sp>
        <p:sp>
          <p:nvSpPr>
            <p:cNvPr id="325" name="Title 1">
              <a:extLst>
                <a:ext uri="{FF2B5EF4-FFF2-40B4-BE49-F238E27FC236}">
                  <a16:creationId xmlns:a16="http://schemas.microsoft.com/office/drawing/2014/main" id="{F98C1DF6-616C-4264-B83E-4FB249789D1B}"/>
                </a:ext>
              </a:extLst>
            </p:cNvPr>
            <p:cNvSpPr txBox="1">
              <a:spLocks/>
            </p:cNvSpPr>
            <p:nvPr/>
          </p:nvSpPr>
          <p:spPr>
            <a:xfrm>
              <a:off x="420793" y="1824516"/>
              <a:ext cx="1884741" cy="957401"/>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sz="1600" dirty="0">
                <a:latin typeface="+mn-lt"/>
              </a:endParaRPr>
            </a:p>
            <a:p>
              <a:pPr marL="171446" indent="-171446">
                <a:lnSpc>
                  <a:spcPct val="150000"/>
                </a:lnSpc>
                <a:buFont typeface="Arial" panose="020B0604020202020204" pitchFamily="34" charset="0"/>
                <a:buChar char="•"/>
              </a:pPr>
              <a:r>
                <a:rPr lang="en-US" sz="1600" dirty="0">
                  <a:latin typeface="+mn-lt"/>
                </a:rPr>
                <a:t>Random Forest</a:t>
              </a:r>
            </a:p>
            <a:p>
              <a:pPr marL="171446" indent="-171446">
                <a:lnSpc>
                  <a:spcPct val="150000"/>
                </a:lnSpc>
                <a:buFont typeface="Arial" panose="020B0604020202020204" pitchFamily="34" charset="0"/>
                <a:buChar char="•"/>
              </a:pPr>
              <a:r>
                <a:rPr lang="en-US" sz="1600" dirty="0">
                  <a:latin typeface="+mn-lt"/>
                </a:rPr>
                <a:t>Grid Search CV</a:t>
              </a:r>
            </a:p>
            <a:p>
              <a:pPr>
                <a:lnSpc>
                  <a:spcPct val="150000"/>
                </a:lnSpc>
              </a:pPr>
              <a:endParaRPr lang="en-US" sz="1600" dirty="0">
                <a:latin typeface="+mn-lt"/>
              </a:endParaRPr>
            </a:p>
          </p:txBody>
        </p:sp>
      </p:grpSp>
      <p:sp>
        <p:nvSpPr>
          <p:cNvPr id="330" name="Isosceles Triangle 329">
            <a:extLst>
              <a:ext uri="{FF2B5EF4-FFF2-40B4-BE49-F238E27FC236}">
                <a16:creationId xmlns:a16="http://schemas.microsoft.com/office/drawing/2014/main" id="{0A5F8F08-43D0-48DD-BE93-C9029EF1FE7E}"/>
              </a:ext>
            </a:extLst>
          </p:cNvPr>
          <p:cNvSpPr/>
          <p:nvPr/>
        </p:nvSpPr>
        <p:spPr>
          <a:xfrm rot="5400000" flipH="1">
            <a:off x="8178150" y="2535644"/>
            <a:ext cx="195933" cy="119241"/>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id-ID" sz="2400" dirty="0"/>
          </a:p>
        </p:txBody>
      </p:sp>
      <p:grpSp>
        <p:nvGrpSpPr>
          <p:cNvPr id="6" name="Group 330">
            <a:extLst>
              <a:ext uri="{FF2B5EF4-FFF2-40B4-BE49-F238E27FC236}">
                <a16:creationId xmlns:a16="http://schemas.microsoft.com/office/drawing/2014/main" id="{C520BC7F-7A0D-43E9-8CB3-A86A96F0C6F1}"/>
              </a:ext>
            </a:extLst>
          </p:cNvPr>
          <p:cNvGrpSpPr/>
          <p:nvPr/>
        </p:nvGrpSpPr>
        <p:grpSpPr>
          <a:xfrm flipH="1">
            <a:off x="8775713" y="457200"/>
            <a:ext cx="2926429" cy="2273281"/>
            <a:chOff x="-836086" y="1432562"/>
            <a:chExt cx="3003056" cy="1027336"/>
          </a:xfrm>
        </p:grpSpPr>
        <p:sp>
          <p:nvSpPr>
            <p:cNvPr id="332" name="TextBox 331">
              <a:extLst>
                <a:ext uri="{FF2B5EF4-FFF2-40B4-BE49-F238E27FC236}">
                  <a16:creationId xmlns:a16="http://schemas.microsoft.com/office/drawing/2014/main" id="{BF6007D8-B0CF-47A2-B286-050E037AF628}"/>
                </a:ext>
              </a:extLst>
            </p:cNvPr>
            <p:cNvSpPr txBox="1"/>
            <p:nvPr/>
          </p:nvSpPr>
          <p:spPr>
            <a:xfrm>
              <a:off x="-836086" y="1432562"/>
              <a:ext cx="3003056" cy="555202"/>
            </a:xfrm>
            <a:prstGeom prst="rect">
              <a:avLst/>
            </a:prstGeom>
            <a:noFill/>
          </p:spPr>
          <p:txBody>
            <a:bodyPr wrap="none" lIns="0" tIns="0" rIns="0" bIns="0" rtlCol="0">
              <a:noAutofit/>
            </a:bodyPr>
            <a:lstStyle/>
            <a:p>
              <a:r>
                <a:rPr lang="en-US" sz="2000" b="1" dirty="0"/>
                <a:t>Data Description and</a:t>
              </a:r>
            </a:p>
            <a:p>
              <a:r>
                <a:rPr lang="en-US" sz="2000" b="1" dirty="0"/>
                <a:t>Classification techniques</a:t>
              </a:r>
              <a:endParaRPr lang="id-ID" sz="2000" b="1" dirty="0"/>
            </a:p>
          </p:txBody>
        </p:sp>
        <p:sp>
          <p:nvSpPr>
            <p:cNvPr id="333" name="Title 1">
              <a:extLst>
                <a:ext uri="{FF2B5EF4-FFF2-40B4-BE49-F238E27FC236}">
                  <a16:creationId xmlns:a16="http://schemas.microsoft.com/office/drawing/2014/main" id="{B990AA7C-00B8-4D91-A54B-29939D67D97F}"/>
                </a:ext>
              </a:extLst>
            </p:cNvPr>
            <p:cNvSpPr txBox="1">
              <a:spLocks/>
            </p:cNvSpPr>
            <p:nvPr/>
          </p:nvSpPr>
          <p:spPr>
            <a:xfrm>
              <a:off x="-346584" y="1768646"/>
              <a:ext cx="2513553" cy="69125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71446" indent="-171446">
                <a:lnSpc>
                  <a:spcPct val="150000"/>
                </a:lnSpc>
                <a:buFont typeface="Arial" panose="020B0604020202020204" pitchFamily="34" charset="0"/>
                <a:buChar char="•"/>
              </a:pPr>
              <a:r>
                <a:rPr lang="en-US" sz="1100" dirty="0">
                  <a:latin typeface="+mn-lt"/>
                </a:rPr>
                <a:t>38 Columns </a:t>
              </a:r>
            </a:p>
            <a:p>
              <a:pPr marL="171446" indent="-171446">
                <a:lnSpc>
                  <a:spcPct val="150000"/>
                </a:lnSpc>
                <a:buFont typeface="Arial" panose="020B0604020202020204" pitchFamily="34" charset="0"/>
                <a:buChar char="•"/>
              </a:pPr>
              <a:r>
                <a:rPr lang="en-US" sz="1100" dirty="0">
                  <a:latin typeface="+mn-lt"/>
                </a:rPr>
                <a:t>Independent Variables:- 37,</a:t>
              </a:r>
            </a:p>
            <a:p>
              <a:pPr marL="171446" indent="-171446">
                <a:lnSpc>
                  <a:spcPct val="150000"/>
                </a:lnSpc>
                <a:buFont typeface="Arial" panose="020B0604020202020204" pitchFamily="34" charset="0"/>
                <a:buChar char="•"/>
              </a:pPr>
              <a:r>
                <a:rPr lang="en-US" sz="1100" dirty="0">
                  <a:latin typeface="+mn-lt"/>
                </a:rPr>
                <a:t>Dependent Variable:- 1,</a:t>
              </a:r>
            </a:p>
            <a:p>
              <a:pPr marL="171446" indent="-171446">
                <a:lnSpc>
                  <a:spcPct val="150000"/>
                </a:lnSpc>
                <a:buFont typeface="Arial" panose="020B0604020202020204" pitchFamily="34" charset="0"/>
                <a:buChar char="•"/>
              </a:pPr>
              <a:r>
                <a:rPr lang="en-US" sz="1100" dirty="0">
                  <a:latin typeface="+mn-lt"/>
                </a:rPr>
                <a:t>Dependent Variable Type: Binary and categorical</a:t>
              </a:r>
            </a:p>
          </p:txBody>
        </p:sp>
      </p:grpSp>
      <p:sp>
        <p:nvSpPr>
          <p:cNvPr id="368" name="Isosceles Triangle 367">
            <a:extLst>
              <a:ext uri="{FF2B5EF4-FFF2-40B4-BE49-F238E27FC236}">
                <a16:creationId xmlns:a16="http://schemas.microsoft.com/office/drawing/2014/main" id="{7F98276D-23E4-4E09-A3D7-7CC6AA9DB72D}"/>
              </a:ext>
            </a:extLst>
          </p:cNvPr>
          <p:cNvSpPr/>
          <p:nvPr/>
        </p:nvSpPr>
        <p:spPr>
          <a:xfrm rot="16200000">
            <a:off x="8737898" y="5321237"/>
            <a:ext cx="195933" cy="119241"/>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id-ID" sz="2400"/>
          </a:p>
        </p:txBody>
      </p:sp>
      <p:grpSp>
        <p:nvGrpSpPr>
          <p:cNvPr id="15" name="Group 14">
            <a:extLst>
              <a:ext uri="{FF2B5EF4-FFF2-40B4-BE49-F238E27FC236}">
                <a16:creationId xmlns:a16="http://schemas.microsoft.com/office/drawing/2014/main" id="{FA4E86D0-2503-44BC-ACD2-2D34F9B3A14C}"/>
              </a:ext>
            </a:extLst>
          </p:cNvPr>
          <p:cNvGrpSpPr/>
          <p:nvPr/>
        </p:nvGrpSpPr>
        <p:grpSpPr>
          <a:xfrm>
            <a:off x="3760906" y="5356815"/>
            <a:ext cx="4908938" cy="1142867"/>
            <a:chOff x="3726312" y="5219482"/>
            <a:chExt cx="4791636" cy="1030415"/>
          </a:xfrm>
        </p:grpSpPr>
        <p:sp>
          <p:nvSpPr>
            <p:cNvPr id="370" name="TextBox 369">
              <a:extLst>
                <a:ext uri="{FF2B5EF4-FFF2-40B4-BE49-F238E27FC236}">
                  <a16:creationId xmlns:a16="http://schemas.microsoft.com/office/drawing/2014/main" id="{7DEB857F-7D88-4FCC-B0E6-4B2B9637D674}"/>
                </a:ext>
              </a:extLst>
            </p:cNvPr>
            <p:cNvSpPr txBox="1"/>
            <p:nvPr/>
          </p:nvSpPr>
          <p:spPr>
            <a:xfrm>
              <a:off x="7012243" y="5219482"/>
              <a:ext cx="1383584" cy="276999"/>
            </a:xfrm>
            <a:prstGeom prst="rect">
              <a:avLst/>
            </a:prstGeom>
            <a:noFill/>
          </p:spPr>
          <p:txBody>
            <a:bodyPr wrap="none" lIns="0" tIns="0" rIns="0" bIns="0" rtlCol="0">
              <a:noAutofit/>
            </a:bodyPr>
            <a:lstStyle/>
            <a:p>
              <a:pPr algn="r"/>
              <a:r>
                <a:rPr lang="en-US" sz="2400" b="1" dirty="0"/>
                <a:t>Understanding the problem statement</a:t>
              </a:r>
              <a:endParaRPr lang="id-ID" sz="2400" b="1" dirty="0"/>
            </a:p>
          </p:txBody>
        </p:sp>
        <p:sp>
          <p:nvSpPr>
            <p:cNvPr id="371" name="Title 1">
              <a:extLst>
                <a:ext uri="{FF2B5EF4-FFF2-40B4-BE49-F238E27FC236}">
                  <a16:creationId xmlns:a16="http://schemas.microsoft.com/office/drawing/2014/main" id="{1565A6C8-03D8-4EDD-B9E3-290732DF07CF}"/>
                </a:ext>
              </a:extLst>
            </p:cNvPr>
            <p:cNvSpPr txBox="1">
              <a:spLocks/>
            </p:cNvSpPr>
            <p:nvPr/>
          </p:nvSpPr>
          <p:spPr>
            <a:xfrm>
              <a:off x="3726312" y="5461730"/>
              <a:ext cx="4791636" cy="788167"/>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71446" indent="-171446">
                <a:lnSpc>
                  <a:spcPct val="150000"/>
                </a:lnSpc>
                <a:buFont typeface="Arial" panose="020B0604020202020204" pitchFamily="34" charset="0"/>
                <a:buChar char="•"/>
              </a:pPr>
              <a:r>
                <a:rPr lang="en-IN" sz="1400" dirty="0"/>
                <a:t>Prepare a Machine Learning Model to predict the Persistency 13M Payment Behaviour at the New Business stage.</a:t>
              </a:r>
            </a:p>
            <a:p>
              <a:pPr algn="r">
                <a:lnSpc>
                  <a:spcPct val="150000"/>
                </a:lnSpc>
              </a:pPr>
              <a:endParaRPr lang="en-US" sz="1067" dirty="0">
                <a:latin typeface="+mn-lt"/>
              </a:endParaRPr>
            </a:p>
          </p:txBody>
        </p:sp>
      </p:grpSp>
      <p:sp>
        <p:nvSpPr>
          <p:cNvPr id="386" name="Oval 9">
            <a:extLst>
              <a:ext uri="{FF2B5EF4-FFF2-40B4-BE49-F238E27FC236}">
                <a16:creationId xmlns:a16="http://schemas.microsoft.com/office/drawing/2014/main" id="{BD1ED6A2-3365-4863-A3CF-128F853066C7}"/>
              </a:ext>
            </a:extLst>
          </p:cNvPr>
          <p:cNvSpPr>
            <a:spLocks noChangeArrowheads="1"/>
          </p:cNvSpPr>
          <p:nvPr/>
        </p:nvSpPr>
        <p:spPr bwMode="auto">
          <a:xfrm>
            <a:off x="10716443" y="4403591"/>
            <a:ext cx="389848" cy="243768"/>
          </a:xfrm>
          <a:prstGeom prst="ellipse">
            <a:avLst/>
          </a:pr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sz="2400"/>
          </a:p>
        </p:txBody>
      </p:sp>
      <p:sp>
        <p:nvSpPr>
          <p:cNvPr id="387" name="Oval 9">
            <a:extLst>
              <a:ext uri="{FF2B5EF4-FFF2-40B4-BE49-F238E27FC236}">
                <a16:creationId xmlns:a16="http://schemas.microsoft.com/office/drawing/2014/main" id="{6CFB874D-E8E1-417C-9285-417BEB4C4911}"/>
              </a:ext>
            </a:extLst>
          </p:cNvPr>
          <p:cNvSpPr>
            <a:spLocks noChangeArrowheads="1"/>
          </p:cNvSpPr>
          <p:nvPr/>
        </p:nvSpPr>
        <p:spPr bwMode="auto">
          <a:xfrm>
            <a:off x="5647905" y="3483880"/>
            <a:ext cx="389848" cy="243768"/>
          </a:xfrm>
          <a:prstGeom prst="ellipse">
            <a:avLst/>
          </a:pr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sz="2400"/>
          </a:p>
        </p:txBody>
      </p:sp>
      <p:sp>
        <p:nvSpPr>
          <p:cNvPr id="388" name="Oval 9">
            <a:extLst>
              <a:ext uri="{FF2B5EF4-FFF2-40B4-BE49-F238E27FC236}">
                <a16:creationId xmlns:a16="http://schemas.microsoft.com/office/drawing/2014/main" id="{CCFD6E84-1896-4BF5-ABC7-3CFC270FBFEE}"/>
              </a:ext>
            </a:extLst>
          </p:cNvPr>
          <p:cNvSpPr>
            <a:spLocks noChangeArrowheads="1"/>
          </p:cNvSpPr>
          <p:nvPr/>
        </p:nvSpPr>
        <p:spPr bwMode="auto">
          <a:xfrm>
            <a:off x="4433515" y="1160327"/>
            <a:ext cx="389848" cy="243768"/>
          </a:xfrm>
          <a:prstGeom prst="ellipse">
            <a:avLst/>
          </a:pr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sz="2400"/>
          </a:p>
        </p:txBody>
      </p:sp>
      <p:sp>
        <p:nvSpPr>
          <p:cNvPr id="7" name="TextBox 6">
            <a:extLst>
              <a:ext uri="{FF2B5EF4-FFF2-40B4-BE49-F238E27FC236}">
                <a16:creationId xmlns:a16="http://schemas.microsoft.com/office/drawing/2014/main" id="{F77F8D7E-0BF7-48C6-90DC-7DC934C06320}"/>
              </a:ext>
            </a:extLst>
          </p:cNvPr>
          <p:cNvSpPr txBox="1"/>
          <p:nvPr/>
        </p:nvSpPr>
        <p:spPr>
          <a:xfrm>
            <a:off x="71564" y="6027003"/>
            <a:ext cx="3257626" cy="830997"/>
          </a:xfrm>
          <a:prstGeom prst="rect">
            <a:avLst/>
          </a:prstGeom>
          <a:noFill/>
          <a:ln>
            <a:solidFill>
              <a:schemeClr val="tx1"/>
            </a:solidFill>
          </a:ln>
        </p:spPr>
        <p:txBody>
          <a:bodyPr wrap="square" rtlCol="0">
            <a:spAutoFit/>
          </a:bodyPr>
          <a:lstStyle/>
          <a:p>
            <a:r>
              <a:rPr lang="en-IN" sz="4800" dirty="0">
                <a:latin typeface="Algerian" panose="04020705040A02060702" pitchFamily="82" charset="0"/>
              </a:rPr>
              <a:t>ROADMAP</a:t>
            </a:r>
          </a:p>
        </p:txBody>
      </p:sp>
    </p:spTree>
    <p:extLst>
      <p:ext uri="{BB962C8B-B14F-4D97-AF65-F5344CB8AC3E}">
        <p14:creationId xmlns:p14="http://schemas.microsoft.com/office/powerpoint/2010/main" val="30622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3AC98A-8EAB-4887-AC1B-F88B6156FDAC}"/>
              </a:ext>
            </a:extLst>
          </p:cNvPr>
          <p:cNvSpPr txBox="1"/>
          <p:nvPr/>
        </p:nvSpPr>
        <p:spPr>
          <a:xfrm>
            <a:off x="230113" y="1735995"/>
            <a:ext cx="5338119" cy="3139321"/>
          </a:xfrm>
          <a:prstGeom prst="rect">
            <a:avLst/>
          </a:prstGeom>
          <a:noFill/>
        </p:spPr>
        <p:txBody>
          <a:bodyPr wrap="square" rtlCol="0">
            <a:spAutoFit/>
          </a:bodyPr>
          <a:lstStyle/>
          <a:p>
            <a:pPr marL="285750" indent="-285750">
              <a:buFont typeface="Arial" panose="020B0604020202020204" pitchFamily="34" charset="0"/>
              <a:buChar char="•"/>
            </a:pPr>
            <a:r>
              <a:rPr lang="en-US" b="1" dirty="0"/>
              <a:t>Random forests</a:t>
            </a:r>
            <a:r>
              <a:rPr lang="en-US" dirty="0"/>
              <a:t> or </a:t>
            </a:r>
            <a:r>
              <a:rPr lang="en-US" b="1" dirty="0"/>
              <a:t>random decision forests</a:t>
            </a:r>
            <a:r>
              <a:rPr lang="en-US" dirty="0"/>
              <a:t> are an ensemble learning method for classification, regression and other tasks that operate by constructing a multitude of decision</a:t>
            </a:r>
            <a:r>
              <a:rPr lang="en-US" dirty="0">
                <a:hlinkClick r:id="rId2" tooltip="Decision tree learning">
                  <a:extLst>
                    <a:ext uri="{A12FA001-AC4F-418D-AE19-62706E023703}">
                      <ahyp:hlinkClr xmlns:ahyp="http://schemas.microsoft.com/office/drawing/2018/hyperlinkcolor" val="tx"/>
                    </a:ext>
                  </a:extLst>
                </a:hlinkClick>
              </a:rPr>
              <a:t> </a:t>
            </a:r>
            <a:r>
              <a:rPr lang="en-US" dirty="0"/>
              <a:t>trees at training time and outputting the class that is the mode of the classes (classification) or mean prediction (regression) of the individual trees.</a:t>
            </a:r>
            <a:endParaRPr lang="en-US" baseline="300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Random forests correct for decision trees' habit of overfitting to their training set.</a:t>
            </a:r>
            <a:endParaRPr lang="en-IN" dirty="0"/>
          </a:p>
          <a:p>
            <a:endParaRPr lang="en-IN" dirty="0"/>
          </a:p>
        </p:txBody>
      </p:sp>
      <p:pic>
        <p:nvPicPr>
          <p:cNvPr id="4" name="Picture 3">
            <a:extLst>
              <a:ext uri="{FF2B5EF4-FFF2-40B4-BE49-F238E27FC236}">
                <a16:creationId xmlns:a16="http://schemas.microsoft.com/office/drawing/2014/main" id="{1263A244-BDD3-4548-88E4-FEE91CB72859}"/>
              </a:ext>
            </a:extLst>
          </p:cNvPr>
          <p:cNvPicPr>
            <a:picLocks noChangeAspect="1"/>
          </p:cNvPicPr>
          <p:nvPr/>
        </p:nvPicPr>
        <p:blipFill>
          <a:blip r:embed="rId3"/>
          <a:stretch>
            <a:fillRect/>
          </a:stretch>
        </p:blipFill>
        <p:spPr>
          <a:xfrm>
            <a:off x="6354980" y="1847205"/>
            <a:ext cx="5219762" cy="3386009"/>
          </a:xfrm>
          <a:prstGeom prst="rect">
            <a:avLst/>
          </a:prstGeom>
        </p:spPr>
      </p:pic>
      <p:sp>
        <p:nvSpPr>
          <p:cNvPr id="5" name="Rectangle 4">
            <a:extLst>
              <a:ext uri="{FF2B5EF4-FFF2-40B4-BE49-F238E27FC236}">
                <a16:creationId xmlns:a16="http://schemas.microsoft.com/office/drawing/2014/main" id="{50C398C4-7BC5-468E-ACE0-67CF201E0779}"/>
              </a:ext>
            </a:extLst>
          </p:cNvPr>
          <p:cNvSpPr>
            <a:spLocks noChangeArrowheads="1"/>
          </p:cNvSpPr>
          <p:nvPr/>
        </p:nvSpPr>
        <p:spPr bwMode="auto">
          <a:xfrm>
            <a:off x="230113" y="104243"/>
            <a:ext cx="4731488" cy="430887"/>
          </a:xfrm>
          <a:prstGeom prst="rect">
            <a:avLst/>
          </a:prstGeom>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1"/>
          </a:lnRef>
          <a:fillRef idx="3">
            <a:schemeClr val="accent1"/>
          </a:fillRef>
          <a:effectRef idx="3">
            <a:schemeClr val="accent1"/>
          </a:effectRef>
          <a:fontRef idx="minor">
            <a:schemeClr val="lt1"/>
          </a:fontRef>
        </p:style>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MODEL – RANDOM FOREST</a:t>
            </a:r>
            <a:r>
              <a:rPr kumimoji="0" lang="en-US" altLang="en-US" sz="2800" i="0" u="none" strike="noStrike" normalizeH="0"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p>
        </p:txBody>
      </p:sp>
      <p:pic>
        <p:nvPicPr>
          <p:cNvPr id="4098" name="Picture 2">
            <a:extLst>
              <a:ext uri="{FF2B5EF4-FFF2-40B4-BE49-F238E27FC236}">
                <a16:creationId xmlns:a16="http://schemas.microsoft.com/office/drawing/2014/main" id="{55736F7C-EB88-462B-8829-66C000EE0F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4431" y="2072367"/>
            <a:ext cx="5229225" cy="2190750"/>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B0BE8B19-F475-43FF-82C0-447670DF33CE}"/>
              </a:ext>
            </a:extLst>
          </p:cNvPr>
          <p:cNvSpPr/>
          <p:nvPr/>
        </p:nvSpPr>
        <p:spPr>
          <a:xfrm>
            <a:off x="5398673" y="2776031"/>
            <a:ext cx="1314785" cy="7641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latin typeface="Arial" panose="020B0604020202020204" pitchFamily="34" charset="0"/>
                <a:cs typeface="Arial" panose="020B0604020202020204" pitchFamily="34" charset="0"/>
              </a:rPr>
              <a:t>Classification Report</a:t>
            </a:r>
          </a:p>
        </p:txBody>
      </p:sp>
    </p:spTree>
    <p:extLst>
      <p:ext uri="{BB962C8B-B14F-4D97-AF65-F5344CB8AC3E}">
        <p14:creationId xmlns:p14="http://schemas.microsoft.com/office/powerpoint/2010/main" val="2453248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3.54167E-6 -3.7037E-6 L -0.52956 -0.0162 " pathEditMode="relative" rAng="0" ptsTypes="AA">
                                      <p:cBhvr>
                                        <p:cTn id="16" dur="2000" fill="hold"/>
                                        <p:tgtEl>
                                          <p:spTgt spid="4"/>
                                        </p:tgtEl>
                                        <p:attrNameLst>
                                          <p:attrName>ppt_x</p:attrName>
                                          <p:attrName>ppt_y</p:attrName>
                                        </p:attrNameLst>
                                      </p:cBhvr>
                                      <p:rCtr x="-26484" y="-810"/>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2" presetClass="entr" presetSubtype="4" fill="hold" nodeType="withEffect">
                                  <p:stCondLst>
                                    <p:cond delay="0"/>
                                  </p:stCondLst>
                                  <p:childTnLst>
                                    <p:set>
                                      <p:cBhvr>
                                        <p:cTn id="22" dur="1" fill="hold">
                                          <p:stCondLst>
                                            <p:cond delay="0"/>
                                          </p:stCondLst>
                                        </p:cTn>
                                        <p:tgtEl>
                                          <p:spTgt spid="4098"/>
                                        </p:tgtEl>
                                        <p:attrNameLst>
                                          <p:attrName>style.visibility</p:attrName>
                                        </p:attrNameLst>
                                      </p:cBhvr>
                                      <p:to>
                                        <p:strVal val="visible"/>
                                      </p:to>
                                    </p:set>
                                    <p:anim calcmode="lin" valueType="num">
                                      <p:cBhvr additive="base">
                                        <p:cTn id="23" dur="500" fill="hold"/>
                                        <p:tgtEl>
                                          <p:spTgt spid="4098"/>
                                        </p:tgtEl>
                                        <p:attrNameLst>
                                          <p:attrName>ppt_x</p:attrName>
                                        </p:attrNameLst>
                                      </p:cBhvr>
                                      <p:tavLst>
                                        <p:tav tm="0">
                                          <p:val>
                                            <p:strVal val="#ppt_x"/>
                                          </p:val>
                                        </p:tav>
                                        <p:tav tm="100000">
                                          <p:val>
                                            <p:strVal val="#ppt_x"/>
                                          </p:val>
                                        </p:tav>
                                      </p:tavLst>
                                    </p:anim>
                                    <p:anim calcmode="lin" valueType="num">
                                      <p:cBhvr additive="base">
                                        <p:cTn id="24"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24D6B0-1FE4-4D1A-9F31-0A1C6C1718C0}"/>
              </a:ext>
            </a:extLst>
          </p:cNvPr>
          <p:cNvPicPr/>
          <p:nvPr/>
        </p:nvPicPr>
        <p:blipFill>
          <a:blip r:embed="rId2"/>
          <a:stretch>
            <a:fillRect/>
          </a:stretch>
        </p:blipFill>
        <p:spPr>
          <a:xfrm>
            <a:off x="1790700" y="756667"/>
            <a:ext cx="8394700" cy="5344666"/>
          </a:xfrm>
          <a:prstGeom prst="rect">
            <a:avLst/>
          </a:prstGeom>
        </p:spPr>
      </p:pic>
      <p:pic>
        <p:nvPicPr>
          <p:cNvPr id="3" name="Picture 2">
            <a:extLst>
              <a:ext uri="{FF2B5EF4-FFF2-40B4-BE49-F238E27FC236}">
                <a16:creationId xmlns:a16="http://schemas.microsoft.com/office/drawing/2014/main" id="{ABEC607C-6D88-4697-B9DE-AB38C56A6DCB}"/>
              </a:ext>
            </a:extLst>
          </p:cNvPr>
          <p:cNvPicPr/>
          <p:nvPr/>
        </p:nvPicPr>
        <p:blipFill>
          <a:blip r:embed="rId3"/>
          <a:stretch>
            <a:fillRect/>
          </a:stretch>
        </p:blipFill>
        <p:spPr>
          <a:xfrm>
            <a:off x="1701800" y="756668"/>
            <a:ext cx="8394700" cy="5344666"/>
          </a:xfrm>
          <a:prstGeom prst="rect">
            <a:avLst/>
          </a:prstGeom>
        </p:spPr>
      </p:pic>
      <p:pic>
        <p:nvPicPr>
          <p:cNvPr id="4" name="Picture 3">
            <a:extLst>
              <a:ext uri="{FF2B5EF4-FFF2-40B4-BE49-F238E27FC236}">
                <a16:creationId xmlns:a16="http://schemas.microsoft.com/office/drawing/2014/main" id="{D61DE066-501F-41B6-B7A2-EEFA6CF24B02}"/>
              </a:ext>
            </a:extLst>
          </p:cNvPr>
          <p:cNvPicPr/>
          <p:nvPr/>
        </p:nvPicPr>
        <p:blipFill>
          <a:blip r:embed="rId4"/>
          <a:stretch>
            <a:fillRect/>
          </a:stretch>
        </p:blipFill>
        <p:spPr>
          <a:xfrm>
            <a:off x="1701800" y="756666"/>
            <a:ext cx="8394700" cy="5344666"/>
          </a:xfrm>
          <a:prstGeom prst="rect">
            <a:avLst/>
          </a:prstGeom>
        </p:spPr>
      </p:pic>
      <p:sp>
        <p:nvSpPr>
          <p:cNvPr id="7" name="Rectangle 6">
            <a:extLst>
              <a:ext uri="{FF2B5EF4-FFF2-40B4-BE49-F238E27FC236}">
                <a16:creationId xmlns:a16="http://schemas.microsoft.com/office/drawing/2014/main" id="{EA9B2153-4BC0-46A9-9AFE-BAE4F2B23C87}"/>
              </a:ext>
            </a:extLst>
          </p:cNvPr>
          <p:cNvSpPr>
            <a:spLocks noChangeArrowheads="1"/>
          </p:cNvSpPr>
          <p:nvPr/>
        </p:nvSpPr>
        <p:spPr bwMode="auto">
          <a:xfrm>
            <a:off x="230113" y="104243"/>
            <a:ext cx="2833533" cy="430887"/>
          </a:xfrm>
          <a:prstGeom prst="rect">
            <a:avLst/>
          </a:prstGeom>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1"/>
          </a:lnRef>
          <a:fillRef idx="3">
            <a:schemeClr val="accent1"/>
          </a:fillRef>
          <a:effectRef idx="3">
            <a:schemeClr val="accent1"/>
          </a:effectRef>
          <a:fontRef idx="minor">
            <a:schemeClr val="lt1"/>
          </a:fontRef>
        </p:style>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i="0" u="none" strike="noStrike" normalizeH="0"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EDA – Non Payers </a:t>
            </a:r>
          </a:p>
        </p:txBody>
      </p:sp>
      <p:pic>
        <p:nvPicPr>
          <p:cNvPr id="1026" name="Picture 2">
            <a:extLst>
              <a:ext uri="{FF2B5EF4-FFF2-40B4-BE49-F238E27FC236}">
                <a16:creationId xmlns:a16="http://schemas.microsoft.com/office/drawing/2014/main" id="{05258910-89E2-44FD-844B-839C0F986F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3655" y="756666"/>
            <a:ext cx="9090102" cy="5684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943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m3d="http://schemas.microsoft.com/office/drawing/2017/model3d">
        <mc:Choice Requires="am3d">
          <p:graphicFrame>
            <p:nvGraphicFramePr>
              <p:cNvPr id="2" name="3D Model 1" descr="Thinking Face Emoji">
                <a:extLst>
                  <a:ext uri="{FF2B5EF4-FFF2-40B4-BE49-F238E27FC236}">
                    <a16:creationId xmlns:a16="http://schemas.microsoft.com/office/drawing/2014/main" id="{26E0C919-B713-49A6-AA08-D4F571DEC645}"/>
                  </a:ext>
                </a:extLst>
              </p:cNvPr>
              <p:cNvGraphicFramePr>
                <a:graphicFrameLocks noChangeAspect="1"/>
              </p:cNvGraphicFramePr>
              <p:nvPr>
                <p:extLst>
                  <p:ext uri="{D42A27DB-BD31-4B8C-83A1-F6EECF244321}">
                    <p14:modId xmlns:p14="http://schemas.microsoft.com/office/powerpoint/2010/main" val="940566331"/>
                  </p:ext>
                </p:extLst>
              </p:nvPr>
            </p:nvGraphicFramePr>
            <p:xfrm>
              <a:off x="2241630" y="2434008"/>
              <a:ext cx="3037881" cy="3818778"/>
            </p:xfrm>
            <a:graphic>
              <a:graphicData uri="http://schemas.microsoft.com/office/drawing/2017/model3d">
                <am3d:model3d r:embed="rId2">
                  <am3d:spPr>
                    <a:xfrm>
                      <a:off x="0" y="0"/>
                      <a:ext cx="3037881" cy="3818778"/>
                    </a:xfrm>
                    <a:prstGeom prst="rect">
                      <a:avLst/>
                    </a:prstGeom>
                  </am3d:spPr>
                  <am3d:camera>
                    <am3d:pos x="0" y="0" z="78335969"/>
                    <am3d:up dx="0" dy="36000000" dz="0"/>
                    <am3d:lookAt x="0" y="0" z="0"/>
                    <am3d:perspective fov="2700000"/>
                  </am3d:camera>
                  <am3d:trans>
                    <am3d:meterPerModelUnit n="89687" d="1000000"/>
                    <am3d:preTrans dx="3" dy="-16951004" dz="-1048983"/>
                    <am3d:scale>
                      <am3d:sx n="1000000" d="1000000"/>
                      <am3d:sy n="1000000" d="1000000"/>
                      <am3d:sz n="1000000" d="1000000"/>
                    </am3d:scale>
                    <am3d:rot ax="1200000" ay="1800000" az="600000"/>
                    <am3d:postTrans dx="0" dy="0" dz="0"/>
                  </am3d:trans>
                  <am3d:raster rName="Office3DRenderer" rVer="16.0.8326">
                    <am3d:blip r:embed="rId3"/>
                  </am3d:raster>
                  <am3d:objViewport viewportSz="541866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 name="3D Model 1" descr="Thinking Face Emoji">
                <a:extLst>
                  <a:ext uri="{FF2B5EF4-FFF2-40B4-BE49-F238E27FC236}">
                    <a16:creationId xmlns:a16="http://schemas.microsoft.com/office/drawing/2014/main" id="{26E0C919-B713-49A6-AA08-D4F571DEC645}"/>
                  </a:ext>
                </a:extLst>
              </p:cNvPr>
              <p:cNvPicPr>
                <a:picLocks noGrp="1" noRot="1" noChangeAspect="1" noMove="1" noResize="1" noEditPoints="1" noAdjustHandles="1" noChangeArrowheads="1" noChangeShapeType="1" noCrop="1"/>
              </p:cNvPicPr>
              <p:nvPr/>
            </p:nvPicPr>
            <p:blipFill>
              <a:blip r:embed="rId4"/>
              <a:stretch>
                <a:fillRect/>
              </a:stretch>
            </p:blipFill>
            <p:spPr>
              <a:xfrm>
                <a:off x="2241630" y="2434008"/>
                <a:ext cx="3037881" cy="3818778"/>
              </a:xfrm>
              <a:prstGeom prst="rect">
                <a:avLst/>
              </a:prstGeom>
            </p:spPr>
          </p:pic>
        </mc:Fallback>
      </mc:AlternateContent>
      <p:sp>
        <p:nvSpPr>
          <p:cNvPr id="3" name="Cloud 2">
            <a:extLst>
              <a:ext uri="{FF2B5EF4-FFF2-40B4-BE49-F238E27FC236}">
                <a16:creationId xmlns:a16="http://schemas.microsoft.com/office/drawing/2014/main" id="{5BA3F94A-496C-47C0-89F8-DCF9FDB230BB}"/>
              </a:ext>
            </a:extLst>
          </p:cNvPr>
          <p:cNvSpPr/>
          <p:nvPr/>
        </p:nvSpPr>
        <p:spPr>
          <a:xfrm>
            <a:off x="4683212" y="844274"/>
            <a:ext cx="5103340" cy="2730843"/>
          </a:xfrm>
          <a:prstGeom prst="cloud">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IN" sz="4000" dirty="0">
                <a:ln w="0"/>
                <a:solidFill>
                  <a:schemeClr val="tx1"/>
                </a:solidFill>
                <a:effectLst>
                  <a:outerShdw blurRad="38100" dist="19050" dir="2700000" algn="tl" rotWithShape="0">
                    <a:schemeClr val="dk1">
                      <a:alpha val="40000"/>
                    </a:schemeClr>
                  </a:outerShdw>
                </a:effectLst>
              </a:rPr>
              <a:t>ANY QUESTIONS?</a:t>
            </a:r>
          </a:p>
        </p:txBody>
      </p:sp>
    </p:spTree>
    <p:extLst>
      <p:ext uri="{BB962C8B-B14F-4D97-AF65-F5344CB8AC3E}">
        <p14:creationId xmlns:p14="http://schemas.microsoft.com/office/powerpoint/2010/main" val="3465130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mph" presetSubtype="128" repeatCount="indefinite" fill="hold" nodeType="clickEffect">
                                  <p:stCondLst>
                                    <p:cond delay="0"/>
                                  </p:stCondLst>
                                  <p:childTnLst>
                                    <p:anim calcmode="lin" valueType="num">
                                      <p:cBhvr additive="sum">
                                        <p:cTn id="6" dur="5000" fill="hold"/>
                                        <p:tgtEl>
                                          <p:spTgt spid="2"/>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childTnLst>
                          </p:cTn>
                        </p:par>
                        <p:par>
                          <p:cTn id="7" fill="hold">
                            <p:stCondLst>
                              <p:cond delay="5000"/>
                            </p:stCondLst>
                            <p:childTnLst>
                              <p:par>
                                <p:cTn id="8" presetID="32" presetClass="emph" presetSubtype="0" fill="hold" grpId="0" nodeType="afterEffect">
                                  <p:stCondLst>
                                    <p:cond delay="0"/>
                                  </p:stCondLst>
                                  <p:childTnLst>
                                    <p:animRot by="120000">
                                      <p:cBhvr>
                                        <p:cTn id="9" dur="100" fill="hold">
                                          <p:stCondLst>
                                            <p:cond delay="0"/>
                                          </p:stCondLst>
                                        </p:cTn>
                                        <p:tgtEl>
                                          <p:spTgt spid="3"/>
                                        </p:tgtEl>
                                        <p:attrNameLst>
                                          <p:attrName>r</p:attrName>
                                        </p:attrNameLst>
                                      </p:cBhvr>
                                    </p:animRot>
                                    <p:animRot by="-240000">
                                      <p:cBhvr>
                                        <p:cTn id="10" dur="200" fill="hold">
                                          <p:stCondLst>
                                            <p:cond delay="200"/>
                                          </p:stCondLst>
                                        </p:cTn>
                                        <p:tgtEl>
                                          <p:spTgt spid="3"/>
                                        </p:tgtEl>
                                        <p:attrNameLst>
                                          <p:attrName>r</p:attrName>
                                        </p:attrNameLst>
                                      </p:cBhvr>
                                    </p:animRot>
                                    <p:animRot by="240000">
                                      <p:cBhvr>
                                        <p:cTn id="11" dur="200" fill="hold">
                                          <p:stCondLst>
                                            <p:cond delay="400"/>
                                          </p:stCondLst>
                                        </p:cTn>
                                        <p:tgtEl>
                                          <p:spTgt spid="3"/>
                                        </p:tgtEl>
                                        <p:attrNameLst>
                                          <p:attrName>r</p:attrName>
                                        </p:attrNameLst>
                                      </p:cBhvr>
                                    </p:animRot>
                                    <p:animRot by="-240000">
                                      <p:cBhvr>
                                        <p:cTn id="12" dur="200" fill="hold">
                                          <p:stCondLst>
                                            <p:cond delay="600"/>
                                          </p:stCondLst>
                                        </p:cTn>
                                        <p:tgtEl>
                                          <p:spTgt spid="3"/>
                                        </p:tgtEl>
                                        <p:attrNameLst>
                                          <p:attrName>r</p:attrName>
                                        </p:attrNameLst>
                                      </p:cBhvr>
                                    </p:animRot>
                                    <p:animRot by="120000">
                                      <p:cBhvr>
                                        <p:cTn id="13"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m3d="http://schemas.microsoft.com/office/drawing/2017/model3d">
        <mc:Choice Requires="am3d">
          <p:graphicFrame>
            <p:nvGraphicFramePr>
              <p:cNvPr id="2" name="3D Model 1">
                <a:extLst>
                  <a:ext uri="{FF2B5EF4-FFF2-40B4-BE49-F238E27FC236}">
                    <a16:creationId xmlns:a16="http://schemas.microsoft.com/office/drawing/2014/main" id="{9DD78A02-A3C9-42F5-B197-1EFBFF8265A0}"/>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535172947"/>
                  </p:ext>
                </p:extLst>
              </p:nvPr>
            </p:nvGraphicFramePr>
            <p:xfrm>
              <a:off x="2599508" y="2589323"/>
              <a:ext cx="3958046" cy="3958045"/>
            </p:xfrm>
            <a:graphic>
              <a:graphicData uri="http://schemas.microsoft.com/office/drawing/2017/model3d">
                <am3d:model3d r:embed="rId2">
                  <am3d:spPr>
                    <a:xfrm>
                      <a:off x="0" y="0"/>
                      <a:ext cx="3958046" cy="3958045"/>
                    </a:xfrm>
                    <a:prstGeom prst="rect">
                      <a:avLst/>
                    </a:prstGeom>
                  </am3d:spPr>
                  <am3d:camera>
                    <am3d:pos x="0" y="0" z="81358583"/>
                    <am3d:up dx="0" dy="36000000" dz="0"/>
                    <am3d:lookAt x="0" y="0" z="0"/>
                    <am3d:perspective fov="2700000"/>
                  </am3d:camera>
                  <am3d:trans>
                    <am3d:meterPerModelUnit n="95044" d="1000000"/>
                    <am3d:preTrans dx="3" dy="-17963324" dz="-36663"/>
                    <am3d:scale>
                      <am3d:sx n="1000000" d="1000000"/>
                      <am3d:sy n="1000000" d="1000000"/>
                      <am3d:sz n="1000000" d="1000000"/>
                    </am3d:scale>
                    <am3d:rot/>
                    <am3d:postTrans dx="0" dy="0" dz="0"/>
                  </am3d:trans>
                  <am3d:raster rName="Office3DRenderer" rVer="16.0.8326">
                    <am3d:blip r:embed="rId3"/>
                  </am3d:raster>
                  <am3d:objViewport viewportSz="705996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 name="3D Model 1">
                <a:extLst>
                  <a:ext uri="{FF2B5EF4-FFF2-40B4-BE49-F238E27FC236}">
                    <a16:creationId xmlns:a16="http://schemas.microsoft.com/office/drawing/2014/main" id="{9DD78A02-A3C9-42F5-B197-1EFBFF8265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4"/>
              <a:stretch>
                <a:fillRect/>
              </a:stretch>
            </p:blipFill>
            <p:spPr>
              <a:xfrm>
                <a:off x="2599508" y="2589323"/>
                <a:ext cx="3958046" cy="3958045"/>
              </a:xfrm>
              <a:prstGeom prst="rect">
                <a:avLst/>
              </a:prstGeom>
            </p:spPr>
          </p:pic>
        </mc:Fallback>
      </mc:AlternateContent>
      <p:sp>
        <p:nvSpPr>
          <p:cNvPr id="3" name="Cloud 2">
            <a:extLst>
              <a:ext uri="{FF2B5EF4-FFF2-40B4-BE49-F238E27FC236}">
                <a16:creationId xmlns:a16="http://schemas.microsoft.com/office/drawing/2014/main" id="{4532F9B8-9825-45A4-A0C5-E1144109188F}"/>
              </a:ext>
            </a:extLst>
          </p:cNvPr>
          <p:cNvSpPr/>
          <p:nvPr/>
        </p:nvSpPr>
        <p:spPr>
          <a:xfrm>
            <a:off x="4898572" y="512329"/>
            <a:ext cx="5020492" cy="247906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796686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mph" presetSubtype="128" fill="hold" nodeType="clickEffect">
                                  <p:stCondLst>
                                    <p:cond delay="0"/>
                                  </p:stCondLst>
                                  <p:childTnLst>
                                    <p:anim calcmode="lin" valueType="num">
                                      <p:cBhvr additive="sum">
                                        <p:cTn id="6" dur="5000" fill="hold"/>
                                        <p:tgtEl>
                                          <p:spTgt spid="2"/>
                                        </p:tgtEl>
                                        <p:attrNameLst>
                                          <p:attrName>3d.view.rotation.y</p:attrName>
                                        </p:attrNameLst>
                                      </p:cBhvr>
                                      <p:tavLst>
                                        <p:tav tm="0">
                                          <p:val>
                                            <p:fltVal val="0"/>
                                          </p:val>
                                        </p:tav>
                                        <p:tav tm="3330">
                                          <p:val>
                                            <p:fltVal val="13.9494"/>
                                          </p:val>
                                        </p:tav>
                                        <p:tav tm="6660">
                                          <p:val>
                                            <p:fltVal val="24.2079"/>
                                          </p:val>
                                        </p:tav>
                                        <p:tav tm="9990">
                                          <p:val>
                                            <p:fltVal val="31.3427"/>
                                          </p:val>
                                        </p:tav>
                                        <p:tav tm="13320">
                                          <p:val>
                                            <p:fltVal val="35.9208"/>
                                          </p:val>
                                        </p:tav>
                                        <p:tav tm="16650">
                                          <p:val>
                                            <p:fltVal val="38.5096"/>
                                          </p:val>
                                        </p:tav>
                                        <p:tav tm="19970">
                                          <p:val>
                                            <p:fltVal val="39.6742"/>
                                          </p:val>
                                        </p:tav>
                                        <p:tav tm="23290">
                                          <p:val>
                                            <p:fltVal val="39.9872"/>
                                          </p:val>
                                        </p:tav>
                                        <p:tav tm="26620">
                                          <p:val>
                                            <p:fltVal val="39.9891"/>
                                          </p:val>
                                        </p:tav>
                                        <p:tav tm="29950">
                                          <p:val>
                                            <p:fltVal val="39.6895"/>
                                          </p:val>
                                        </p:tav>
                                        <p:tav tm="33280">
                                          <p:val>
                                            <p:fltVal val="38.5467"/>
                                          </p:val>
                                        </p:tav>
                                        <p:tav tm="36610">
                                          <p:val>
                                            <p:fltVal val="35.9937"/>
                                          </p:val>
                                        </p:tav>
                                        <p:tav tm="39940">
                                          <p:val>
                                            <p:fltVal val="31.4632"/>
                                          </p:val>
                                        </p:tav>
                                        <p:tav tm="43270">
                                          <p:val>
                                            <p:fltVal val="24.3881"/>
                                          </p:val>
                                        </p:tav>
                                        <p:tav tm="46600">
                                          <p:val>
                                            <p:fltVal val="14.2011"/>
                                          </p:val>
                                        </p:tav>
                                        <p:tav tm="49930">
                                          <p:val>
                                            <p:fltVal val="0.335"/>
                                          </p:val>
                                        </p:tav>
                                        <p:tav tm="53250">
                                          <p:val>
                                            <p:fltVal val="-13.6598"/>
                                          </p:val>
                                        </p:tav>
                                        <p:tav tm="56580">
                                          <p:val>
                                            <p:fltVal val="-24.0004"/>
                                          </p:val>
                                        </p:tav>
                                        <p:tav tm="59900">
                                          <p:val>
                                            <p:fltVal val="-31.186"/>
                                          </p:val>
                                        </p:tav>
                                        <p:tav tm="63220">
                                          <p:val>
                                            <p:fltVal val="-35.8151"/>
                                          </p:val>
                                        </p:tav>
                                        <p:tav tm="66540">
                                          <p:val>
                                            <p:fltVal val="-38.4499"/>
                                          </p:val>
                                        </p:tav>
                                        <p:tav tm="69870">
                                          <p:val>
                                            <p:fltVal val="-39.6543"/>
                                          </p:val>
                                        </p:tav>
                                        <p:tav tm="73190">
                                          <p:val>
                                            <p:fltVal val="-39.9848"/>
                                          </p:val>
                                        </p:tav>
                                        <p:tav tm="76510">
                                          <p:val>
                                            <p:fltVal val="-39.9911"/>
                                          </p:val>
                                        </p:tav>
                                        <p:tav tm="79830">
                                          <p:val>
                                            <p:fltVal val="-39.7115"/>
                                          </p:val>
                                        </p:tav>
                                        <p:tav tm="83160">
                                          <p:val>
                                            <p:fltVal val="-38.609"/>
                                          </p:val>
                                        </p:tav>
                                        <p:tav tm="86480">
                                          <p:val>
                                            <p:fltVal val="-36.1268"/>
                                          </p:val>
                                        </p:tav>
                                        <p:tav tm="89800">
                                          <p:val>
                                            <p:fltVal val="-31.701"/>
                                          </p:val>
                                        </p:tav>
                                        <p:tav tm="93120">
                                          <p:val>
                                            <p:fltVal val="-24.7694"/>
                                          </p:val>
                                        </p:tav>
                                        <p:tav tm="96450">
                                          <p:val>
                                            <p:fltVal val="-14.7348"/>
                                          </p:val>
                                        </p:tav>
                                        <p:tav tm="100000">
                                          <p:val>
                                            <p:fltVal val="0"/>
                                          </p:val>
                                        </p:tav>
                                      </p:tavLst>
                                    </p:anim>
                                  </p:childTnLst>
                                </p:cTn>
                              </p:par>
                            </p:childTnLst>
                          </p:cTn>
                        </p:par>
                      </p:childTnLst>
                    </p:cTn>
                  </p:par>
                  <p:par>
                    <p:cTn id="7" fill="hold">
                      <p:stCondLst>
                        <p:cond delay="indefinite"/>
                      </p:stCondLst>
                      <p:childTnLst>
                        <p:par>
                          <p:cTn id="8" fill="hold">
                            <p:stCondLst>
                              <p:cond delay="0"/>
                            </p:stCondLst>
                            <p:childTnLst>
                              <p:par>
                                <p:cTn id="9" presetID="32" presetClass="emph" presetSubtype="0" fill="hold" grpId="0" nodeType="clickEffect">
                                  <p:stCondLst>
                                    <p:cond delay="0"/>
                                  </p:stCondLst>
                                  <p:childTnLst>
                                    <p:animRot by="120000">
                                      <p:cBhvr>
                                        <p:cTn id="10" dur="100" fill="hold">
                                          <p:stCondLst>
                                            <p:cond delay="0"/>
                                          </p:stCondLst>
                                        </p:cTn>
                                        <p:tgtEl>
                                          <p:spTgt spid="3"/>
                                        </p:tgtEl>
                                        <p:attrNameLst>
                                          <p:attrName>r</p:attrName>
                                        </p:attrNameLst>
                                      </p:cBhvr>
                                    </p:animRot>
                                    <p:animRot by="-240000">
                                      <p:cBhvr>
                                        <p:cTn id="11" dur="200" fill="hold">
                                          <p:stCondLst>
                                            <p:cond delay="200"/>
                                          </p:stCondLst>
                                        </p:cTn>
                                        <p:tgtEl>
                                          <p:spTgt spid="3"/>
                                        </p:tgtEl>
                                        <p:attrNameLst>
                                          <p:attrName>r</p:attrName>
                                        </p:attrNameLst>
                                      </p:cBhvr>
                                    </p:animRot>
                                    <p:animRot by="240000">
                                      <p:cBhvr>
                                        <p:cTn id="12" dur="200" fill="hold">
                                          <p:stCondLst>
                                            <p:cond delay="400"/>
                                          </p:stCondLst>
                                        </p:cTn>
                                        <p:tgtEl>
                                          <p:spTgt spid="3"/>
                                        </p:tgtEl>
                                        <p:attrNameLst>
                                          <p:attrName>r</p:attrName>
                                        </p:attrNameLst>
                                      </p:cBhvr>
                                    </p:animRot>
                                    <p:animRot by="-240000">
                                      <p:cBhvr>
                                        <p:cTn id="13" dur="200" fill="hold">
                                          <p:stCondLst>
                                            <p:cond delay="600"/>
                                          </p:stCondLst>
                                        </p:cTn>
                                        <p:tgtEl>
                                          <p:spTgt spid="3"/>
                                        </p:tgtEl>
                                        <p:attrNameLst>
                                          <p:attrName>r</p:attrName>
                                        </p:attrNameLst>
                                      </p:cBhvr>
                                    </p:animRot>
                                    <p:animRot by="120000">
                                      <p:cBhvr>
                                        <p:cTn id="14"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18E9BF-58F1-4FB8-8EDC-615A90BA0779}"/>
              </a:ext>
            </a:extLst>
          </p:cNvPr>
          <p:cNvSpPr/>
          <p:nvPr/>
        </p:nvSpPr>
        <p:spPr>
          <a:xfrm>
            <a:off x="4613357" y="997204"/>
            <a:ext cx="2965269" cy="653143"/>
          </a:xfrm>
          <a:prstGeom prst="rect">
            <a:avLst/>
          </a:prstGeom>
          <a:effectLst>
            <a:outerShdw blurRad="50800" dist="38100" dir="16200000"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DATA PREPRATION</a:t>
            </a:r>
          </a:p>
        </p:txBody>
      </p:sp>
      <p:sp>
        <p:nvSpPr>
          <p:cNvPr id="5" name="Rectangle 4">
            <a:extLst>
              <a:ext uri="{FF2B5EF4-FFF2-40B4-BE49-F238E27FC236}">
                <a16:creationId xmlns:a16="http://schemas.microsoft.com/office/drawing/2014/main" id="{C4DCECEA-47FF-4024-8379-7CDA42854F2B}"/>
              </a:ext>
            </a:extLst>
          </p:cNvPr>
          <p:cNvSpPr/>
          <p:nvPr/>
        </p:nvSpPr>
        <p:spPr>
          <a:xfrm>
            <a:off x="9157061" y="4349914"/>
            <a:ext cx="2090050" cy="653143"/>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Outlier Detection</a:t>
            </a:r>
          </a:p>
        </p:txBody>
      </p:sp>
      <p:sp>
        <p:nvSpPr>
          <p:cNvPr id="6" name="Rectangle 5">
            <a:extLst>
              <a:ext uri="{FF2B5EF4-FFF2-40B4-BE49-F238E27FC236}">
                <a16:creationId xmlns:a16="http://schemas.microsoft.com/office/drawing/2014/main" id="{EF8202B1-2DEA-440C-AFA0-B7D1BF1181FC}"/>
              </a:ext>
            </a:extLst>
          </p:cNvPr>
          <p:cNvSpPr/>
          <p:nvPr/>
        </p:nvSpPr>
        <p:spPr>
          <a:xfrm>
            <a:off x="59062" y="4287912"/>
            <a:ext cx="1384663" cy="653143"/>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High Percentage</a:t>
            </a:r>
          </a:p>
        </p:txBody>
      </p:sp>
      <p:sp>
        <p:nvSpPr>
          <p:cNvPr id="7" name="Rectangle 6">
            <a:extLst>
              <a:ext uri="{FF2B5EF4-FFF2-40B4-BE49-F238E27FC236}">
                <a16:creationId xmlns:a16="http://schemas.microsoft.com/office/drawing/2014/main" id="{B9B1011D-C514-49A8-ABD4-3FB039689CC9}"/>
              </a:ext>
            </a:extLst>
          </p:cNvPr>
          <p:cNvSpPr/>
          <p:nvPr/>
        </p:nvSpPr>
        <p:spPr>
          <a:xfrm>
            <a:off x="9157061" y="2651761"/>
            <a:ext cx="1615442" cy="653144"/>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Numerical values </a:t>
            </a:r>
          </a:p>
        </p:txBody>
      </p:sp>
      <p:sp>
        <p:nvSpPr>
          <p:cNvPr id="8" name="Rectangle 7">
            <a:extLst>
              <a:ext uri="{FF2B5EF4-FFF2-40B4-BE49-F238E27FC236}">
                <a16:creationId xmlns:a16="http://schemas.microsoft.com/office/drawing/2014/main" id="{42CAE989-52E5-4552-8FA7-865428875D8D}"/>
              </a:ext>
            </a:extLst>
          </p:cNvPr>
          <p:cNvSpPr/>
          <p:nvPr/>
        </p:nvSpPr>
        <p:spPr>
          <a:xfrm>
            <a:off x="5203366" y="2658293"/>
            <a:ext cx="1785257" cy="692332"/>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Categorical Values</a:t>
            </a:r>
          </a:p>
        </p:txBody>
      </p:sp>
      <p:sp>
        <p:nvSpPr>
          <p:cNvPr id="9" name="Rectangle 8">
            <a:extLst>
              <a:ext uri="{FF2B5EF4-FFF2-40B4-BE49-F238E27FC236}">
                <a16:creationId xmlns:a16="http://schemas.microsoft.com/office/drawing/2014/main" id="{E1D665E0-D7F4-4506-8896-58E961AE93A1}"/>
              </a:ext>
            </a:extLst>
          </p:cNvPr>
          <p:cNvSpPr/>
          <p:nvPr/>
        </p:nvSpPr>
        <p:spPr>
          <a:xfrm>
            <a:off x="944873" y="2645231"/>
            <a:ext cx="1785257" cy="705394"/>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Missing Values Treatment</a:t>
            </a:r>
            <a:r>
              <a:rPr lang="en-IN" dirty="0"/>
              <a:t>	</a:t>
            </a:r>
          </a:p>
        </p:txBody>
      </p:sp>
      <p:sp>
        <p:nvSpPr>
          <p:cNvPr id="10" name="Rectangle 9">
            <a:extLst>
              <a:ext uri="{FF2B5EF4-FFF2-40B4-BE49-F238E27FC236}">
                <a16:creationId xmlns:a16="http://schemas.microsoft.com/office/drawing/2014/main" id="{DA8A9127-055B-4877-B946-D8D69DDD9BA1}"/>
              </a:ext>
            </a:extLst>
          </p:cNvPr>
          <p:cNvSpPr/>
          <p:nvPr/>
        </p:nvSpPr>
        <p:spPr>
          <a:xfrm>
            <a:off x="2388875" y="4287912"/>
            <a:ext cx="1384663" cy="653143"/>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Low Percentage</a:t>
            </a:r>
          </a:p>
        </p:txBody>
      </p:sp>
      <p:cxnSp>
        <p:nvCxnSpPr>
          <p:cNvPr id="12" name="Straight Connector 11">
            <a:extLst>
              <a:ext uri="{FF2B5EF4-FFF2-40B4-BE49-F238E27FC236}">
                <a16:creationId xmlns:a16="http://schemas.microsoft.com/office/drawing/2014/main" id="{4BF45548-D239-4947-94BD-DE2E59A1E1DF}"/>
              </a:ext>
            </a:extLst>
          </p:cNvPr>
          <p:cNvCxnSpPr>
            <a:cxnSpLocks/>
          </p:cNvCxnSpPr>
          <p:nvPr/>
        </p:nvCxnSpPr>
        <p:spPr>
          <a:xfrm>
            <a:off x="6095992" y="1670956"/>
            <a:ext cx="0" cy="427811"/>
          </a:xfrm>
          <a:prstGeom prst="line">
            <a:avLst/>
          </a:prstGeom>
        </p:spPr>
        <p:style>
          <a:lnRef idx="3">
            <a:schemeClr val="accent2"/>
          </a:lnRef>
          <a:fillRef idx="0">
            <a:schemeClr val="accent2"/>
          </a:fillRef>
          <a:effectRef idx="2">
            <a:schemeClr val="accent2"/>
          </a:effectRef>
          <a:fontRef idx="minor">
            <a:schemeClr val="tx1"/>
          </a:fontRef>
        </p:style>
      </p:cxnSp>
      <p:cxnSp>
        <p:nvCxnSpPr>
          <p:cNvPr id="19" name="Straight Connector 18">
            <a:extLst>
              <a:ext uri="{FF2B5EF4-FFF2-40B4-BE49-F238E27FC236}">
                <a16:creationId xmlns:a16="http://schemas.microsoft.com/office/drawing/2014/main" id="{2158129E-276A-47AB-9382-BF4B8DEDA057}"/>
              </a:ext>
            </a:extLst>
          </p:cNvPr>
          <p:cNvCxnSpPr/>
          <p:nvPr/>
        </p:nvCxnSpPr>
        <p:spPr>
          <a:xfrm>
            <a:off x="1776547" y="2116183"/>
            <a:ext cx="842554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Arrow Connector 20">
            <a:extLst>
              <a:ext uri="{FF2B5EF4-FFF2-40B4-BE49-F238E27FC236}">
                <a16:creationId xmlns:a16="http://schemas.microsoft.com/office/drawing/2014/main" id="{FAE4A7AB-72AD-445C-8FE7-947F61067D1E}"/>
              </a:ext>
            </a:extLst>
          </p:cNvPr>
          <p:cNvCxnSpPr>
            <a:cxnSpLocks/>
          </p:cNvCxnSpPr>
          <p:nvPr/>
        </p:nvCxnSpPr>
        <p:spPr>
          <a:xfrm>
            <a:off x="1776547" y="2133600"/>
            <a:ext cx="0" cy="51163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3" name="Straight Arrow Connector 22">
            <a:extLst>
              <a:ext uri="{FF2B5EF4-FFF2-40B4-BE49-F238E27FC236}">
                <a16:creationId xmlns:a16="http://schemas.microsoft.com/office/drawing/2014/main" id="{15487056-1F89-45AD-B87A-B8D075F7DC74}"/>
              </a:ext>
            </a:extLst>
          </p:cNvPr>
          <p:cNvCxnSpPr>
            <a:cxnSpLocks/>
          </p:cNvCxnSpPr>
          <p:nvPr/>
        </p:nvCxnSpPr>
        <p:spPr>
          <a:xfrm>
            <a:off x="10228212" y="2116183"/>
            <a:ext cx="0" cy="5290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a:extLst>
              <a:ext uri="{FF2B5EF4-FFF2-40B4-BE49-F238E27FC236}">
                <a16:creationId xmlns:a16="http://schemas.microsoft.com/office/drawing/2014/main" id="{6640AF82-2DCB-4078-9C61-6E014EC88AF9}"/>
              </a:ext>
            </a:extLst>
          </p:cNvPr>
          <p:cNvCxnSpPr>
            <a:cxnSpLocks/>
            <a:endCxn id="8" idx="0"/>
          </p:cNvCxnSpPr>
          <p:nvPr/>
        </p:nvCxnSpPr>
        <p:spPr>
          <a:xfrm>
            <a:off x="6095992" y="2133600"/>
            <a:ext cx="3" cy="52469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Right Brace 26">
            <a:extLst>
              <a:ext uri="{FF2B5EF4-FFF2-40B4-BE49-F238E27FC236}">
                <a16:creationId xmlns:a16="http://schemas.microsoft.com/office/drawing/2014/main" id="{BD04B54D-FC22-4252-A5F9-504D48FAA74B}"/>
              </a:ext>
            </a:extLst>
          </p:cNvPr>
          <p:cNvSpPr/>
          <p:nvPr/>
        </p:nvSpPr>
        <p:spPr>
          <a:xfrm rot="16200000">
            <a:off x="1417298" y="2540689"/>
            <a:ext cx="840406" cy="2621290"/>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IN" dirty="0"/>
          </a:p>
        </p:txBody>
      </p:sp>
      <p:sp>
        <p:nvSpPr>
          <p:cNvPr id="28" name="Left Brace 27">
            <a:extLst>
              <a:ext uri="{FF2B5EF4-FFF2-40B4-BE49-F238E27FC236}">
                <a16:creationId xmlns:a16="http://schemas.microsoft.com/office/drawing/2014/main" id="{C3A1B571-0B58-4C1B-94A9-1958F7967040}"/>
              </a:ext>
            </a:extLst>
          </p:cNvPr>
          <p:cNvSpPr/>
          <p:nvPr/>
        </p:nvSpPr>
        <p:spPr>
          <a:xfrm rot="5400000">
            <a:off x="5691559" y="2574990"/>
            <a:ext cx="808863" cy="2442745"/>
          </a:xfrm>
          <a:prstGeom prst="lef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IN"/>
          </a:p>
        </p:txBody>
      </p:sp>
      <p:sp>
        <p:nvSpPr>
          <p:cNvPr id="29" name="Rectangle 28">
            <a:extLst>
              <a:ext uri="{FF2B5EF4-FFF2-40B4-BE49-F238E27FC236}">
                <a16:creationId xmlns:a16="http://schemas.microsoft.com/office/drawing/2014/main" id="{C4C8DE2A-C283-4AC8-B179-438C68725ED5}"/>
              </a:ext>
            </a:extLst>
          </p:cNvPr>
          <p:cNvSpPr/>
          <p:nvPr/>
        </p:nvSpPr>
        <p:spPr>
          <a:xfrm>
            <a:off x="4279175" y="4287912"/>
            <a:ext cx="1384663" cy="653143"/>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Bucketing</a:t>
            </a:r>
          </a:p>
        </p:txBody>
      </p:sp>
      <p:sp>
        <p:nvSpPr>
          <p:cNvPr id="30" name="Rectangle 29">
            <a:extLst>
              <a:ext uri="{FF2B5EF4-FFF2-40B4-BE49-F238E27FC236}">
                <a16:creationId xmlns:a16="http://schemas.microsoft.com/office/drawing/2014/main" id="{201AAFBD-E0C6-4366-A659-DEAE0ADD5416}"/>
              </a:ext>
            </a:extLst>
          </p:cNvPr>
          <p:cNvSpPr/>
          <p:nvPr/>
        </p:nvSpPr>
        <p:spPr>
          <a:xfrm>
            <a:off x="6460673" y="4271537"/>
            <a:ext cx="1384663" cy="653143"/>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Label Encoding</a:t>
            </a:r>
          </a:p>
        </p:txBody>
      </p:sp>
      <p:cxnSp>
        <p:nvCxnSpPr>
          <p:cNvPr id="32" name="Straight Arrow Connector 31">
            <a:extLst>
              <a:ext uri="{FF2B5EF4-FFF2-40B4-BE49-F238E27FC236}">
                <a16:creationId xmlns:a16="http://schemas.microsoft.com/office/drawing/2014/main" id="{4B3EBBD1-8FA5-4387-B2ED-F2E30AE0B4C1}"/>
              </a:ext>
            </a:extLst>
          </p:cNvPr>
          <p:cNvCxnSpPr>
            <a:cxnSpLocks/>
          </p:cNvCxnSpPr>
          <p:nvPr/>
        </p:nvCxnSpPr>
        <p:spPr>
          <a:xfrm>
            <a:off x="10241273" y="3357155"/>
            <a:ext cx="0" cy="99275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4" name="Arrow: Right 33">
            <a:extLst>
              <a:ext uri="{FF2B5EF4-FFF2-40B4-BE49-F238E27FC236}">
                <a16:creationId xmlns:a16="http://schemas.microsoft.com/office/drawing/2014/main" id="{CF4E48EB-AD65-420D-A3B3-B697E542EE1A}"/>
              </a:ext>
            </a:extLst>
          </p:cNvPr>
          <p:cNvSpPr/>
          <p:nvPr/>
        </p:nvSpPr>
        <p:spPr>
          <a:xfrm>
            <a:off x="7677685" y="2704014"/>
            <a:ext cx="1095112" cy="6531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Arrow: Right 34">
            <a:extLst>
              <a:ext uri="{FF2B5EF4-FFF2-40B4-BE49-F238E27FC236}">
                <a16:creationId xmlns:a16="http://schemas.microsoft.com/office/drawing/2014/main" id="{232D8737-F0D3-4655-9F51-A5D6269CF1CB}"/>
              </a:ext>
            </a:extLst>
          </p:cNvPr>
          <p:cNvSpPr/>
          <p:nvPr/>
        </p:nvSpPr>
        <p:spPr>
          <a:xfrm>
            <a:off x="3419192" y="2704015"/>
            <a:ext cx="1095112" cy="5878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26457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27" grpId="0" animBg="1"/>
      <p:bldP spid="28" grpId="0" animBg="1"/>
      <p:bldP spid="29" grpId="0" animBg="1"/>
      <p:bldP spid="30" grpId="0" animBg="1"/>
      <p:bldP spid="34" grpId="0" animBg="1"/>
      <p:bldP spid="3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B407698-58D0-47A7-B6D7-010999BD21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6067696" y="-43935"/>
            <a:ext cx="4519751" cy="717150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EC26996-7C77-488C-BEA9-34ADE9ACF587}"/>
              </a:ext>
            </a:extLst>
          </p:cNvPr>
          <p:cNvSpPr txBox="1"/>
          <p:nvPr/>
        </p:nvSpPr>
        <p:spPr>
          <a:xfrm>
            <a:off x="278675" y="1797148"/>
            <a:ext cx="3931920" cy="2246769"/>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We found 28 Columns out of 38 has the missing values.</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Missing Values in the Data Frame was huge.</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We divided it into two categories</a:t>
            </a:r>
          </a:p>
          <a:p>
            <a:pPr marL="742950" lvl="1" indent="-285750">
              <a:buFont typeface="Arial" panose="020B0604020202020204" pitchFamily="34" charset="0"/>
              <a:buChar char="•"/>
            </a:pPr>
            <a:r>
              <a:rPr lang="en-IN" sz="1600" b="1" dirty="0">
                <a:latin typeface="Times New Roman" panose="02020603050405020304" pitchFamily="18" charset="0"/>
                <a:cs typeface="Times New Roman" panose="02020603050405020304" pitchFamily="18" charset="0"/>
              </a:rPr>
              <a:t>High Percentage of Missing Value.</a:t>
            </a:r>
          </a:p>
          <a:p>
            <a:pPr marL="742950" lvl="1" indent="-285750">
              <a:buFont typeface="Arial" panose="020B0604020202020204" pitchFamily="34" charset="0"/>
              <a:buChar char="•"/>
            </a:pPr>
            <a:r>
              <a:rPr lang="en-IN" sz="1600" b="1" dirty="0">
                <a:latin typeface="Times New Roman" panose="02020603050405020304" pitchFamily="18" charset="0"/>
                <a:cs typeface="Times New Roman" panose="02020603050405020304" pitchFamily="18" charset="0"/>
              </a:rPr>
              <a:t>Low Percentage of Missing Value.</a:t>
            </a:r>
            <a:endParaRPr lang="en-IN" dirty="0">
              <a:latin typeface="Times New Roman" panose="02020603050405020304" pitchFamily="18" charset="0"/>
              <a:cs typeface="Times New Roman" panose="02020603050405020304" pitchFamily="18" charset="0"/>
            </a:endParaRPr>
          </a:p>
          <a:p>
            <a:r>
              <a:rPr lang="en-IN" dirty="0"/>
              <a:t> </a:t>
            </a:r>
          </a:p>
        </p:txBody>
      </p:sp>
      <p:sp>
        <p:nvSpPr>
          <p:cNvPr id="3" name="TextBox 2">
            <a:extLst>
              <a:ext uri="{FF2B5EF4-FFF2-40B4-BE49-F238E27FC236}">
                <a16:creationId xmlns:a16="http://schemas.microsoft.com/office/drawing/2014/main" id="{E588F8F4-0EBA-4A94-AECB-4F00417A912C}"/>
              </a:ext>
            </a:extLst>
          </p:cNvPr>
          <p:cNvSpPr txBox="1"/>
          <p:nvPr/>
        </p:nvSpPr>
        <p:spPr>
          <a:xfrm>
            <a:off x="7654834" y="5904411"/>
            <a:ext cx="3605349" cy="461665"/>
          </a:xfrm>
          <a:prstGeom prst="rect">
            <a:avLst/>
          </a:prstGeom>
          <a:noFill/>
        </p:spPr>
        <p:txBody>
          <a:bodyPr wrap="square" rtlCol="0">
            <a:spAutoFit/>
          </a:bodyPr>
          <a:lstStyle/>
          <a:p>
            <a:pPr algn="ctr"/>
            <a:r>
              <a:rPr lang="en-IN" sz="1200" dirty="0">
                <a:latin typeface="Times New Roman" panose="02020603050405020304" pitchFamily="18" charset="0"/>
                <a:cs typeface="Times New Roman" panose="02020603050405020304" pitchFamily="18" charset="0"/>
              </a:rPr>
              <a:t>Percentage Distribution of Missing Values in Data Frame</a:t>
            </a:r>
          </a:p>
        </p:txBody>
      </p:sp>
      <p:sp>
        <p:nvSpPr>
          <p:cNvPr id="4" name="TextBox 3">
            <a:extLst>
              <a:ext uri="{FF2B5EF4-FFF2-40B4-BE49-F238E27FC236}">
                <a16:creationId xmlns:a16="http://schemas.microsoft.com/office/drawing/2014/main" id="{D70E4D1A-4CE0-442E-B040-2558BB302116}"/>
              </a:ext>
            </a:extLst>
          </p:cNvPr>
          <p:cNvSpPr txBox="1"/>
          <p:nvPr/>
        </p:nvSpPr>
        <p:spPr>
          <a:xfrm>
            <a:off x="278675" y="4558937"/>
            <a:ext cx="3705496" cy="1477328"/>
          </a:xfrm>
          <a:prstGeom prst="rect">
            <a:avLst/>
          </a:prstGeom>
          <a:noFill/>
        </p:spPr>
        <p:txBody>
          <a:bodyPr wrap="square" rtlCol="0">
            <a:spAutoFit/>
          </a:bodyPr>
          <a:lstStyle/>
          <a:p>
            <a:r>
              <a:rPr lang="en-IN" b="1" i="1" dirty="0">
                <a:latin typeface="Times New Roman" panose="02020603050405020304" pitchFamily="18" charset="0"/>
                <a:cs typeface="Times New Roman" panose="02020603050405020304" pitchFamily="18" charset="0"/>
              </a:rPr>
              <a:t>*Removed the rows which contains low missing value percentage</a:t>
            </a:r>
          </a:p>
          <a:p>
            <a:endParaRPr lang="en-IN" b="1" i="1" dirty="0">
              <a:latin typeface="Times New Roman" panose="02020603050405020304" pitchFamily="18" charset="0"/>
              <a:cs typeface="Times New Roman" panose="02020603050405020304" pitchFamily="18" charset="0"/>
            </a:endParaRPr>
          </a:p>
          <a:p>
            <a:r>
              <a:rPr lang="en-US" b="1" i="1" dirty="0">
                <a:latin typeface="Times New Roman" panose="02020603050405020304" pitchFamily="18" charset="0"/>
                <a:cs typeface="Times New Roman" panose="02020603050405020304" pitchFamily="18" charset="0"/>
              </a:rPr>
              <a:t>*We deleted 11032 rows from the data frame.</a:t>
            </a:r>
            <a:endParaRPr lang="en-IN" b="1" i="1"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81EA958F-B05A-4EA2-A7A1-4F31C73D3438}"/>
              </a:ext>
            </a:extLst>
          </p:cNvPr>
          <p:cNvSpPr/>
          <p:nvPr/>
        </p:nvSpPr>
        <p:spPr>
          <a:xfrm>
            <a:off x="0" y="182148"/>
            <a:ext cx="5364437" cy="584775"/>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r>
              <a:rPr lang="en-US" sz="32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Missing Values Treatment </a:t>
            </a:r>
          </a:p>
        </p:txBody>
      </p:sp>
    </p:spTree>
    <p:extLst>
      <p:ext uri="{BB962C8B-B14F-4D97-AF65-F5344CB8AC3E}">
        <p14:creationId xmlns:p14="http://schemas.microsoft.com/office/powerpoint/2010/main" val="3221719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CA1DB9F-72EA-479E-9E18-82F454DBB15A}"/>
              </a:ext>
            </a:extLst>
          </p:cNvPr>
          <p:cNvSpPr/>
          <p:nvPr/>
        </p:nvSpPr>
        <p:spPr>
          <a:xfrm>
            <a:off x="86497" y="67157"/>
            <a:ext cx="5525286" cy="584775"/>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r>
              <a:rPr lang="en-US" sz="32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Missing Values Treatment </a:t>
            </a:r>
          </a:p>
        </p:txBody>
      </p:sp>
      <p:sp>
        <p:nvSpPr>
          <p:cNvPr id="3" name="TextBox 2">
            <a:extLst>
              <a:ext uri="{FF2B5EF4-FFF2-40B4-BE49-F238E27FC236}">
                <a16:creationId xmlns:a16="http://schemas.microsoft.com/office/drawing/2014/main" id="{76585737-D8CB-4420-9EF2-538A045F1DC8}"/>
              </a:ext>
            </a:extLst>
          </p:cNvPr>
          <p:cNvSpPr txBox="1"/>
          <p:nvPr/>
        </p:nvSpPr>
        <p:spPr>
          <a:xfrm>
            <a:off x="5878285" y="1760711"/>
            <a:ext cx="4924697" cy="1200329"/>
          </a:xfrm>
          <a:prstGeom prst="rect">
            <a:avLst/>
          </a:prstGeom>
          <a:noFill/>
        </p:spPr>
        <p:txBody>
          <a:bodyPr wrap="square" rtlCol="0">
            <a:spAutoFit/>
          </a:bodyPr>
          <a:lstStyle/>
          <a:p>
            <a:pPr marL="171450" indent="-171450">
              <a:buFont typeface="Arial" panose="020B0604020202020204" pitchFamily="34" charset="0"/>
              <a:buChar char="•"/>
            </a:pPr>
            <a:r>
              <a:rPr lang="en-IN" sz="1200" i="1" dirty="0"/>
              <a:t>Mapped Agent 13M Persistency</a:t>
            </a:r>
          </a:p>
          <a:p>
            <a:pPr marL="171450" indent="-171450">
              <a:buFont typeface="Arial" panose="020B0604020202020204" pitchFamily="34" charset="0"/>
              <a:buChar char="•"/>
            </a:pPr>
            <a:r>
              <a:rPr lang="en-IN" sz="1200" i="1" dirty="0"/>
              <a:t>Application Life Assured BMI</a:t>
            </a:r>
          </a:p>
          <a:p>
            <a:pPr marL="171450" indent="-171450">
              <a:buFont typeface="Arial" panose="020B0604020202020204" pitchFamily="34" charset="0"/>
              <a:buChar char="•"/>
            </a:pPr>
            <a:r>
              <a:rPr lang="en-IN" sz="1200" i="1" dirty="0"/>
              <a:t>Application Life Assured Alcohol Declaration</a:t>
            </a:r>
          </a:p>
          <a:p>
            <a:pPr marL="171450" indent="-171450">
              <a:buFont typeface="Arial" panose="020B0604020202020204" pitchFamily="34" charset="0"/>
              <a:buChar char="•"/>
            </a:pPr>
            <a:r>
              <a:rPr lang="en-IN" sz="1200" i="1" dirty="0"/>
              <a:t>Application Specific Sourcing Partner</a:t>
            </a:r>
          </a:p>
          <a:p>
            <a:pPr marL="171450" indent="-171450">
              <a:buFont typeface="Arial" panose="020B0604020202020204" pitchFamily="34" charset="0"/>
              <a:buChar char="•"/>
            </a:pPr>
            <a:r>
              <a:rPr lang="en-IN" sz="1200" i="1" dirty="0"/>
              <a:t>Application life Assured Smoker Declaration</a:t>
            </a:r>
          </a:p>
          <a:p>
            <a:pPr marL="171450" indent="-171450">
              <a:buFont typeface="Arial" panose="020B0604020202020204" pitchFamily="34" charset="0"/>
              <a:buChar char="•"/>
            </a:pPr>
            <a:r>
              <a:rPr lang="en-IN" sz="1200" i="1" dirty="0"/>
              <a:t>HDFC Life Operational Zone</a:t>
            </a:r>
          </a:p>
        </p:txBody>
      </p:sp>
      <p:sp>
        <p:nvSpPr>
          <p:cNvPr id="4" name="Right Brace 3">
            <a:extLst>
              <a:ext uri="{FF2B5EF4-FFF2-40B4-BE49-F238E27FC236}">
                <a16:creationId xmlns:a16="http://schemas.microsoft.com/office/drawing/2014/main" id="{7B82ECCE-05DB-470B-B5D7-6F65339B2C8F}"/>
              </a:ext>
            </a:extLst>
          </p:cNvPr>
          <p:cNvSpPr/>
          <p:nvPr/>
        </p:nvSpPr>
        <p:spPr>
          <a:xfrm>
            <a:off x="9484626" y="1777347"/>
            <a:ext cx="248194" cy="118369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5" name="TextBox 4">
            <a:extLst>
              <a:ext uri="{FF2B5EF4-FFF2-40B4-BE49-F238E27FC236}">
                <a16:creationId xmlns:a16="http://schemas.microsoft.com/office/drawing/2014/main" id="{F2C8DB69-1259-485E-9239-3DBE9356C5C3}"/>
              </a:ext>
            </a:extLst>
          </p:cNvPr>
          <p:cNvSpPr txBox="1"/>
          <p:nvPr/>
        </p:nvSpPr>
        <p:spPr>
          <a:xfrm>
            <a:off x="9732820" y="1926453"/>
            <a:ext cx="2388518" cy="738664"/>
          </a:xfrm>
          <a:prstGeom prst="rect">
            <a:avLst/>
          </a:prstGeom>
          <a:noFill/>
        </p:spPr>
        <p:txBody>
          <a:bodyPr wrap="square" rtlCol="0">
            <a:spAutoFit/>
          </a:bodyPr>
          <a:lstStyle/>
          <a:p>
            <a:r>
              <a:rPr lang="en-IN" sz="1400" dirty="0"/>
              <a:t>All were having Missing Value percentage greater than 30%</a:t>
            </a:r>
          </a:p>
        </p:txBody>
      </p:sp>
      <p:sp>
        <p:nvSpPr>
          <p:cNvPr id="6" name="TextBox 5">
            <a:extLst>
              <a:ext uri="{FF2B5EF4-FFF2-40B4-BE49-F238E27FC236}">
                <a16:creationId xmlns:a16="http://schemas.microsoft.com/office/drawing/2014/main" id="{53173EA0-5D29-4F0E-AB67-FA5493400758}"/>
              </a:ext>
            </a:extLst>
          </p:cNvPr>
          <p:cNvSpPr txBox="1"/>
          <p:nvPr/>
        </p:nvSpPr>
        <p:spPr>
          <a:xfrm>
            <a:off x="204745" y="1974140"/>
            <a:ext cx="3870370" cy="4524315"/>
          </a:xfrm>
          <a:prstGeom prst="rect">
            <a:avLst/>
          </a:prstGeom>
          <a:noFill/>
        </p:spPr>
        <p:txBody>
          <a:bodyPr wrap="square" rtlCol="0">
            <a:spAutoFit/>
          </a:bodyPr>
          <a:lstStyle/>
          <a:p>
            <a:r>
              <a:rPr lang="en-IN" dirty="0"/>
              <a:t>Steps Taken</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Mapped Agent 13M Persistency contains 54.35% of missing Values, hence can’t remove all the rows.</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Found it’s mean and median, mean was 77.81 and median was 83.01</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Imputed it’s value by Median.</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r>
              <a:rPr lang="en-IN" i="1" dirty="0">
                <a:latin typeface="Times New Roman" panose="02020603050405020304" pitchFamily="18" charset="0"/>
                <a:cs typeface="Times New Roman" panose="02020603050405020304" pitchFamily="18" charset="0"/>
              </a:rPr>
              <a:t>*</a:t>
            </a:r>
            <a:r>
              <a:rPr lang="en-IN" b="1" i="1" dirty="0">
                <a:latin typeface="Times New Roman" panose="02020603050405020304" pitchFamily="18" charset="0"/>
                <a:cs typeface="Times New Roman" panose="02020603050405020304" pitchFamily="18" charset="0"/>
              </a:rPr>
              <a:t>We removed rest of the rows as we can’t  impute there values as they were categorical in nature.</a:t>
            </a:r>
          </a:p>
          <a:p>
            <a:r>
              <a:rPr lang="en-IN" b="1" i="1" dirty="0">
                <a:latin typeface="Times New Roman" panose="02020603050405020304" pitchFamily="18" charset="0"/>
                <a:cs typeface="Times New Roman" panose="02020603050405020304" pitchFamily="18" charset="0"/>
              </a:rPr>
              <a:t>Our Final Shape of Data frame  (25320,38)</a:t>
            </a:r>
          </a:p>
          <a:p>
            <a:pPr marL="285750" indent="-285750">
              <a:buFont typeface="Arial" panose="020B0604020202020204" pitchFamily="34" charset="0"/>
              <a:buChar char="•"/>
            </a:pPr>
            <a:endParaRPr lang="en-IN"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dirty="0"/>
          </a:p>
        </p:txBody>
      </p:sp>
      <p:sp>
        <p:nvSpPr>
          <p:cNvPr id="7" name="TextBox 6">
            <a:extLst>
              <a:ext uri="{FF2B5EF4-FFF2-40B4-BE49-F238E27FC236}">
                <a16:creationId xmlns:a16="http://schemas.microsoft.com/office/drawing/2014/main" id="{1D95F6B3-A014-4370-B6DE-731FB63F8467}"/>
              </a:ext>
            </a:extLst>
          </p:cNvPr>
          <p:cNvSpPr txBox="1"/>
          <p:nvPr/>
        </p:nvSpPr>
        <p:spPr>
          <a:xfrm>
            <a:off x="194759" y="1306286"/>
            <a:ext cx="3854727" cy="646331"/>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High Percentage of Missing Values</a:t>
            </a:r>
          </a:p>
          <a:p>
            <a:endParaRPr lang="en-IN" dirty="0"/>
          </a:p>
        </p:txBody>
      </p:sp>
      <p:pic>
        <p:nvPicPr>
          <p:cNvPr id="2050" name="Picture 2">
            <a:extLst>
              <a:ext uri="{FF2B5EF4-FFF2-40B4-BE49-F238E27FC236}">
                <a16:creationId xmlns:a16="http://schemas.microsoft.com/office/drawing/2014/main" id="{50E22411-8160-47C7-B8F9-B3E7DED587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9" y="3266802"/>
            <a:ext cx="3766457"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0767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988FF-E2C0-4B90-9DA3-0F9A27A31342}"/>
              </a:ext>
            </a:extLst>
          </p:cNvPr>
          <p:cNvSpPr>
            <a:spLocks noChangeArrowheads="1"/>
          </p:cNvSpPr>
          <p:nvPr/>
        </p:nvSpPr>
        <p:spPr bwMode="auto">
          <a:xfrm>
            <a:off x="230113" y="104243"/>
            <a:ext cx="4413388" cy="430887"/>
          </a:xfrm>
          <a:prstGeom prst="rect">
            <a:avLst/>
          </a:prstGeom>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1"/>
          </a:lnRef>
          <a:fillRef idx="3">
            <a:schemeClr val="accent1"/>
          </a:fillRef>
          <a:effectRef idx="3">
            <a:schemeClr val="accent1"/>
          </a:effectRef>
          <a:fontRef idx="minor">
            <a:schemeClr val="lt1"/>
          </a:fontRef>
        </p:style>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Categorical Values Treatment </a:t>
            </a:r>
            <a:r>
              <a:rPr kumimoji="0" lang="en-US" altLang="en-US" sz="2800" i="0" u="none" strike="noStrike" normalizeH="0"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p>
        </p:txBody>
      </p:sp>
      <p:pic>
        <p:nvPicPr>
          <p:cNvPr id="3" name="Picture 2">
            <a:extLst>
              <a:ext uri="{FF2B5EF4-FFF2-40B4-BE49-F238E27FC236}">
                <a16:creationId xmlns:a16="http://schemas.microsoft.com/office/drawing/2014/main" id="{0B405AF4-A56F-4415-BA2F-305AF6F0860C}"/>
              </a:ext>
            </a:extLst>
          </p:cNvPr>
          <p:cNvPicPr>
            <a:picLocks noChangeAspect="1"/>
          </p:cNvPicPr>
          <p:nvPr/>
        </p:nvPicPr>
        <p:blipFill>
          <a:blip r:embed="rId2"/>
          <a:stretch>
            <a:fillRect/>
          </a:stretch>
        </p:blipFill>
        <p:spPr>
          <a:xfrm>
            <a:off x="5737153" y="1497194"/>
            <a:ext cx="4078730" cy="4605018"/>
          </a:xfrm>
          <a:prstGeom prst="rect">
            <a:avLst/>
          </a:prstGeom>
        </p:spPr>
      </p:pic>
      <p:sp>
        <p:nvSpPr>
          <p:cNvPr id="4" name="Right Brace 3">
            <a:extLst>
              <a:ext uri="{FF2B5EF4-FFF2-40B4-BE49-F238E27FC236}">
                <a16:creationId xmlns:a16="http://schemas.microsoft.com/office/drawing/2014/main" id="{B84D63DB-31FF-4A43-A894-6200F305D875}"/>
              </a:ext>
            </a:extLst>
          </p:cNvPr>
          <p:cNvSpPr/>
          <p:nvPr/>
        </p:nvSpPr>
        <p:spPr>
          <a:xfrm>
            <a:off x="9677650" y="1497194"/>
            <a:ext cx="778476" cy="450819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5" name="TextBox 4">
            <a:extLst>
              <a:ext uri="{FF2B5EF4-FFF2-40B4-BE49-F238E27FC236}">
                <a16:creationId xmlns:a16="http://schemas.microsoft.com/office/drawing/2014/main" id="{F1280218-6489-4B95-8B2B-58AD40ED15D9}"/>
              </a:ext>
            </a:extLst>
          </p:cNvPr>
          <p:cNvSpPr txBox="1"/>
          <p:nvPr/>
        </p:nvSpPr>
        <p:spPr>
          <a:xfrm>
            <a:off x="10456126" y="3151124"/>
            <a:ext cx="1837038" cy="1200329"/>
          </a:xfrm>
          <a:prstGeom prst="rect">
            <a:avLst/>
          </a:prstGeom>
          <a:noFill/>
        </p:spPr>
        <p:txBody>
          <a:bodyPr wrap="square" rtlCol="0">
            <a:spAutoFit/>
          </a:bodyPr>
          <a:lstStyle/>
          <a:p>
            <a:r>
              <a:rPr lang="en-IN" dirty="0"/>
              <a:t>Columns having Categorical Values</a:t>
            </a:r>
          </a:p>
        </p:txBody>
      </p:sp>
      <p:sp>
        <p:nvSpPr>
          <p:cNvPr id="6" name="TextBox 5">
            <a:extLst>
              <a:ext uri="{FF2B5EF4-FFF2-40B4-BE49-F238E27FC236}">
                <a16:creationId xmlns:a16="http://schemas.microsoft.com/office/drawing/2014/main" id="{7719891A-0F33-4AE2-8ABF-7366AF1F9BEF}"/>
              </a:ext>
            </a:extLst>
          </p:cNvPr>
          <p:cNvSpPr txBox="1"/>
          <p:nvPr/>
        </p:nvSpPr>
        <p:spPr>
          <a:xfrm>
            <a:off x="452535" y="2504793"/>
            <a:ext cx="4644375" cy="2492990"/>
          </a:xfrm>
          <a:prstGeom prst="rect">
            <a:avLst/>
          </a:prstGeom>
          <a:noFill/>
        </p:spPr>
        <p:txBody>
          <a:bodyPr wrap="square" rtlCol="0">
            <a:spAutoFit/>
          </a:bodyPr>
          <a:lstStyle/>
          <a:p>
            <a:pPr marL="285750" indent="-285750">
              <a:buFont typeface="Arial" panose="020B0604020202020204" pitchFamily="34" charset="0"/>
              <a:buChar char="•"/>
            </a:pPr>
            <a:r>
              <a:rPr lang="en-IN" dirty="0"/>
              <a:t>To treat the Categorical Variable we used the concept of </a:t>
            </a:r>
            <a:r>
              <a:rPr lang="en-IN" b="1" dirty="0"/>
              <a:t>Bucketing and Label Encoding.</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The Columns which were having 4 or less than </a:t>
            </a:r>
            <a:r>
              <a:rPr lang="en-IN" sz="1600" b="1" dirty="0"/>
              <a:t>4 categories like </a:t>
            </a:r>
            <a:r>
              <a:rPr lang="en-IN" sz="1600" b="1" i="1" dirty="0"/>
              <a:t>Gender, Auto Debit </a:t>
            </a:r>
            <a:r>
              <a:rPr lang="en-IN" sz="1600" b="1" i="1" dirty="0" err="1"/>
              <a:t>Premium,etc</a:t>
            </a:r>
            <a:r>
              <a:rPr lang="en-IN" sz="1600" b="1" i="1" dirty="0"/>
              <a:t>, </a:t>
            </a:r>
            <a:r>
              <a:rPr lang="en-IN" sz="1600" dirty="0"/>
              <a:t>we simply created their  Dummy Variables.</a:t>
            </a:r>
          </a:p>
          <a:p>
            <a:pPr marL="285750" indent="-285750">
              <a:buFont typeface="Arial" panose="020B0604020202020204" pitchFamily="34" charset="0"/>
              <a:buChar char="•"/>
            </a:pPr>
            <a:endParaRPr lang="en-IN" sz="1600" b="1" i="1" dirty="0"/>
          </a:p>
        </p:txBody>
      </p:sp>
    </p:spTree>
    <p:extLst>
      <p:ext uri="{BB962C8B-B14F-4D97-AF65-F5344CB8AC3E}">
        <p14:creationId xmlns:p14="http://schemas.microsoft.com/office/powerpoint/2010/main" val="16043044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855879-C62F-4AE7-8A34-4771BE4E2A32}"/>
              </a:ext>
            </a:extLst>
          </p:cNvPr>
          <p:cNvSpPr>
            <a:spLocks noChangeArrowheads="1"/>
          </p:cNvSpPr>
          <p:nvPr/>
        </p:nvSpPr>
        <p:spPr bwMode="auto">
          <a:xfrm>
            <a:off x="230113" y="104243"/>
            <a:ext cx="6096541" cy="430887"/>
          </a:xfrm>
          <a:prstGeom prst="rect">
            <a:avLst/>
          </a:prstGeom>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1"/>
          </a:lnRef>
          <a:fillRef idx="3">
            <a:schemeClr val="accent1"/>
          </a:fillRef>
          <a:effectRef idx="3">
            <a:schemeClr val="accent1"/>
          </a:effectRef>
          <a:fontRef idx="minor">
            <a:schemeClr val="lt1"/>
          </a:fontRef>
        </p:style>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Categorical Values Treatment- Bucketing </a:t>
            </a:r>
            <a:r>
              <a:rPr kumimoji="0" lang="en-US" altLang="en-US" sz="2800" i="0" u="none" strike="noStrike" normalizeH="0"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p>
        </p:txBody>
      </p:sp>
      <p:pic>
        <p:nvPicPr>
          <p:cNvPr id="5" name="Picture 4">
            <a:extLst>
              <a:ext uri="{FF2B5EF4-FFF2-40B4-BE49-F238E27FC236}">
                <a16:creationId xmlns:a16="http://schemas.microsoft.com/office/drawing/2014/main" id="{523A7AD3-3A68-40BE-8F48-571E9FEE1844}"/>
              </a:ext>
            </a:extLst>
          </p:cNvPr>
          <p:cNvPicPr>
            <a:picLocks noChangeAspect="1"/>
          </p:cNvPicPr>
          <p:nvPr/>
        </p:nvPicPr>
        <p:blipFill>
          <a:blip r:embed="rId2"/>
          <a:stretch>
            <a:fillRect/>
          </a:stretch>
        </p:blipFill>
        <p:spPr>
          <a:xfrm>
            <a:off x="8068447" y="1637270"/>
            <a:ext cx="3543300" cy="3583459"/>
          </a:xfrm>
          <a:prstGeom prst="rect">
            <a:avLst/>
          </a:prstGeom>
        </p:spPr>
      </p:pic>
      <p:sp>
        <p:nvSpPr>
          <p:cNvPr id="6" name="TextBox 5">
            <a:extLst>
              <a:ext uri="{FF2B5EF4-FFF2-40B4-BE49-F238E27FC236}">
                <a16:creationId xmlns:a16="http://schemas.microsoft.com/office/drawing/2014/main" id="{200872B2-0FFB-409E-9F87-482690085D23}"/>
              </a:ext>
            </a:extLst>
          </p:cNvPr>
          <p:cNvSpPr txBox="1"/>
          <p:nvPr/>
        </p:nvSpPr>
        <p:spPr>
          <a:xfrm>
            <a:off x="0" y="3428999"/>
            <a:ext cx="4873228" cy="1477328"/>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As we can see there are various categories of </a:t>
            </a:r>
            <a:r>
              <a:rPr lang="en-IN" b="1" i="1" dirty="0">
                <a:latin typeface="Times New Roman" panose="02020603050405020304" pitchFamily="18" charset="0"/>
                <a:cs typeface="Times New Roman" panose="02020603050405020304" pitchFamily="18" charset="0"/>
              </a:rPr>
              <a:t>“Application Life Assured Education”.</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To over come this we will use the concept of Bucketing .</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BAA70DB-74D6-4322-96AA-E5954983CC63}"/>
              </a:ext>
            </a:extLst>
          </p:cNvPr>
          <p:cNvSpPr txBox="1"/>
          <p:nvPr/>
        </p:nvSpPr>
        <p:spPr>
          <a:xfrm>
            <a:off x="444137" y="1267938"/>
            <a:ext cx="5525589" cy="64633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What is Bucketing?</a:t>
            </a:r>
          </a:p>
          <a:p>
            <a:endParaRPr lang="en-IN"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F7FC6E1-5FA9-4E1B-8C1C-C149D169FE93}"/>
              </a:ext>
            </a:extLst>
          </p:cNvPr>
          <p:cNvSpPr txBox="1"/>
          <p:nvPr/>
        </p:nvSpPr>
        <p:spPr>
          <a:xfrm>
            <a:off x="444137" y="1717338"/>
            <a:ext cx="5120640"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Create a dictionary mapping by enumerating (similar to creating a dictionary from a list by creating dictionary keys from the list indices)</a:t>
            </a:r>
            <a:endParaRPr lang="en-IN"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6B31D62F-3A04-43EB-AF7F-DF0933FF3C67}"/>
              </a:ext>
            </a:extLst>
          </p:cNvPr>
          <p:cNvPicPr>
            <a:picLocks noChangeAspect="1"/>
          </p:cNvPicPr>
          <p:nvPr/>
        </p:nvPicPr>
        <p:blipFill>
          <a:blip r:embed="rId3"/>
          <a:stretch>
            <a:fillRect/>
          </a:stretch>
        </p:blipFill>
        <p:spPr>
          <a:xfrm>
            <a:off x="4763544" y="3796226"/>
            <a:ext cx="3304903" cy="2849005"/>
          </a:xfrm>
          <a:prstGeom prst="rect">
            <a:avLst/>
          </a:prstGeom>
        </p:spPr>
      </p:pic>
      <p:sp>
        <p:nvSpPr>
          <p:cNvPr id="3" name="Arrow: Right 2">
            <a:extLst>
              <a:ext uri="{FF2B5EF4-FFF2-40B4-BE49-F238E27FC236}">
                <a16:creationId xmlns:a16="http://schemas.microsoft.com/office/drawing/2014/main" id="{33917E77-A83E-4740-BBDF-F8F96EDEE80D}"/>
              </a:ext>
            </a:extLst>
          </p:cNvPr>
          <p:cNvSpPr/>
          <p:nvPr/>
        </p:nvSpPr>
        <p:spPr>
          <a:xfrm>
            <a:off x="3738853" y="481678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66080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CDD0D2-A489-D244-8E04-E90F2F7DCEC2}"/>
              </a:ext>
            </a:extLst>
          </p:cNvPr>
          <p:cNvSpPr txBox="1"/>
          <p:nvPr/>
        </p:nvSpPr>
        <p:spPr>
          <a:xfrm>
            <a:off x="2509284" y="191386"/>
            <a:ext cx="5858539" cy="646331"/>
          </a:xfrm>
          <a:prstGeom prst="rect">
            <a:avLst/>
          </a:prstGeom>
          <a:noFill/>
        </p:spPr>
        <p:txBody>
          <a:bodyPr wrap="square" rtlCol="0">
            <a:spAutoFit/>
          </a:bodyPr>
          <a:lstStyle/>
          <a:p>
            <a:r>
              <a:rPr lang="en-IN" b="1" dirty="0"/>
              <a:t>Handling Categorical Variables (Bucketing)</a:t>
            </a:r>
            <a:endParaRPr lang="en-IN" dirty="0"/>
          </a:p>
          <a:p>
            <a:endParaRPr lang="en-US" dirty="0"/>
          </a:p>
        </p:txBody>
      </p:sp>
      <p:sp>
        <p:nvSpPr>
          <p:cNvPr id="3" name="Rectangle 2">
            <a:extLst>
              <a:ext uri="{FF2B5EF4-FFF2-40B4-BE49-F238E27FC236}">
                <a16:creationId xmlns:a16="http://schemas.microsoft.com/office/drawing/2014/main" id="{A66BA3DF-5D0D-1A44-8ED7-E7E3E52C3805}"/>
              </a:ext>
            </a:extLst>
          </p:cNvPr>
          <p:cNvSpPr/>
          <p:nvPr/>
        </p:nvSpPr>
        <p:spPr>
          <a:xfrm>
            <a:off x="177210" y="955312"/>
            <a:ext cx="2736112" cy="4124206"/>
          </a:xfrm>
          <a:prstGeom prst="rect">
            <a:avLst/>
          </a:prstGeom>
        </p:spPr>
        <p:txBody>
          <a:bodyPr wrap="square">
            <a:spAutoFit/>
          </a:bodyPr>
          <a:lstStyle/>
          <a:p>
            <a:r>
              <a:rPr lang="en-IN" b="1" i="1" dirty="0">
                <a:latin typeface="Times New Roman" panose="02020603050405020304" pitchFamily="18" charset="0"/>
                <a:ea typeface="Times New Roman" panose="02020603050405020304" pitchFamily="18" charset="0"/>
              </a:rPr>
              <a:t>Application  Life Assured Education</a:t>
            </a:r>
            <a:r>
              <a:rPr lang="en-IN" dirty="0">
                <a:latin typeface="Times New Roman" panose="02020603050405020304" pitchFamily="18" charset="0"/>
                <a:ea typeface="Times New Roman" panose="02020603050405020304" pitchFamily="18" charset="0"/>
              </a:rPr>
              <a:t>  </a:t>
            </a:r>
            <a:endParaRPr lang="en-IN" sz="1600" dirty="0">
              <a:latin typeface="Times New Roman" panose="02020603050405020304" pitchFamily="18" charset="0"/>
              <a:ea typeface="Times New Roman" panose="02020603050405020304" pitchFamily="18" charset="0"/>
            </a:endParaRPr>
          </a:p>
          <a:p>
            <a:r>
              <a:rPr lang="en-IN" dirty="0">
                <a:latin typeface="Times New Roman" panose="02020603050405020304" pitchFamily="18" charset="0"/>
                <a:ea typeface="Times New Roman" panose="02020603050405020304" pitchFamily="18" charset="0"/>
              </a:rPr>
              <a:t> </a:t>
            </a:r>
          </a:p>
          <a:p>
            <a:r>
              <a:rPr lang="en-IN" sz="1600" dirty="0"/>
              <a:t>Main Categories:</a:t>
            </a:r>
          </a:p>
          <a:p>
            <a:r>
              <a:rPr lang="en-IN" sz="1600" dirty="0"/>
              <a:t> </a:t>
            </a:r>
          </a:p>
          <a:p>
            <a:pPr fontAlgn="base" latinLnBrk="1"/>
            <a:r>
              <a:rPr lang="en-IN" sz="1600" dirty="0"/>
              <a:t>Under Metric</a:t>
            </a:r>
          </a:p>
          <a:p>
            <a:pPr fontAlgn="base" latinLnBrk="1"/>
            <a:r>
              <a:rPr lang="en-IN" sz="1600" dirty="0"/>
              <a:t>Graduation non-diploma</a:t>
            </a:r>
          </a:p>
          <a:p>
            <a:pPr fontAlgn="base" latinLnBrk="1"/>
            <a:r>
              <a:rPr lang="en-IN" sz="1600" dirty="0"/>
              <a:t>Graduation Diploma</a:t>
            </a:r>
          </a:p>
          <a:p>
            <a:pPr fontAlgn="base" latinLnBrk="1"/>
            <a:r>
              <a:rPr lang="en-IN" sz="1600" dirty="0"/>
              <a:t>PG Diploma</a:t>
            </a:r>
          </a:p>
          <a:p>
            <a:pPr fontAlgn="base" latinLnBrk="1"/>
            <a:r>
              <a:rPr lang="en-IN" sz="1600" dirty="0"/>
              <a:t>Masters</a:t>
            </a:r>
          </a:p>
          <a:p>
            <a:pPr fontAlgn="base" latinLnBrk="1"/>
            <a:r>
              <a:rPr lang="en-IN" sz="1600" dirty="0"/>
              <a:t>Bachelors</a:t>
            </a:r>
          </a:p>
          <a:p>
            <a:pPr fontAlgn="base" latinLnBrk="1"/>
            <a:r>
              <a:rPr lang="en-IN" sz="1600" dirty="0"/>
              <a:t>Class9to12</a:t>
            </a:r>
          </a:p>
          <a:p>
            <a:pPr fontAlgn="base" latinLnBrk="1"/>
            <a:r>
              <a:rPr lang="en-IN" sz="1600" dirty="0"/>
              <a:t>PhD</a:t>
            </a:r>
          </a:p>
          <a:p>
            <a:pPr fontAlgn="base" latinLnBrk="1"/>
            <a:r>
              <a:rPr lang="en-IN" sz="1600" dirty="0"/>
              <a:t>PG Certification</a:t>
            </a:r>
          </a:p>
          <a:p>
            <a:pPr fontAlgn="base" latinLnBrk="1"/>
            <a:r>
              <a:rPr lang="en-IN" sz="1600" dirty="0"/>
              <a:t>G Certification</a:t>
            </a:r>
          </a:p>
          <a:p>
            <a:endParaRPr lang="en-IN" sz="1600" dirty="0">
              <a:effectLst/>
              <a:latin typeface="Times New Roman" panose="02020603050405020304" pitchFamily="18" charset="0"/>
              <a:ea typeface="Times New Roman" panose="02020603050405020304" pitchFamily="18" charset="0"/>
            </a:endParaRPr>
          </a:p>
        </p:txBody>
      </p:sp>
      <p:sp>
        <p:nvSpPr>
          <p:cNvPr id="4" name="Rectangle 3">
            <a:extLst>
              <a:ext uri="{FF2B5EF4-FFF2-40B4-BE49-F238E27FC236}">
                <a16:creationId xmlns:a16="http://schemas.microsoft.com/office/drawing/2014/main" id="{AC42AFC2-636A-D44E-8E73-553587188BA2}"/>
              </a:ext>
            </a:extLst>
          </p:cNvPr>
          <p:cNvSpPr/>
          <p:nvPr/>
        </p:nvSpPr>
        <p:spPr>
          <a:xfrm>
            <a:off x="2913322" y="2444988"/>
            <a:ext cx="2307265" cy="4031873"/>
          </a:xfrm>
          <a:prstGeom prst="rect">
            <a:avLst/>
          </a:prstGeom>
        </p:spPr>
        <p:txBody>
          <a:bodyPr wrap="square">
            <a:spAutoFit/>
          </a:bodyPr>
          <a:lstStyle/>
          <a:p>
            <a:r>
              <a:rPr lang="en-IN" b="1" i="1" dirty="0">
                <a:latin typeface="Times New Roman" panose="02020603050405020304" pitchFamily="18" charset="0"/>
                <a:ea typeface="Times New Roman" panose="02020603050405020304" pitchFamily="18" charset="0"/>
              </a:rPr>
              <a:t>Applicant's Policy Contract city</a:t>
            </a:r>
            <a:endParaRPr lang="en-IN" dirty="0">
              <a:latin typeface="Times New Roman" panose="02020603050405020304" pitchFamily="18" charset="0"/>
              <a:ea typeface="Times New Roman" panose="02020603050405020304" pitchFamily="18" charset="0"/>
            </a:endParaRPr>
          </a:p>
          <a:p>
            <a:r>
              <a:rPr lang="en-IN" sz="2400" b="1" i="1" dirty="0">
                <a:latin typeface="Times New Roman" panose="02020603050405020304" pitchFamily="18" charset="0"/>
                <a:ea typeface="Times New Roman" panose="02020603050405020304" pitchFamily="18" charset="0"/>
              </a:rPr>
              <a:t> </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others        13664</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Mumbai         2377</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Delhi          2310</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Chennai        1231</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Pune            841</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Kolkata         793</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Bangalore       677</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Ahmedabad       585</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Hyderabad       566</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Chandigarh      533</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Jaipur          526</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Gurgaon         474</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Surat           379</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Indore          364</a:t>
            </a:r>
            <a:endParaRPr lang="en-IN" dirty="0">
              <a:effectLst/>
              <a:ea typeface="Times New Roman" panose="02020603050405020304" pitchFamily="18" charset="0"/>
            </a:endParaRPr>
          </a:p>
        </p:txBody>
      </p:sp>
      <p:sp>
        <p:nvSpPr>
          <p:cNvPr id="5" name="Rectangle 4">
            <a:extLst>
              <a:ext uri="{FF2B5EF4-FFF2-40B4-BE49-F238E27FC236}">
                <a16:creationId xmlns:a16="http://schemas.microsoft.com/office/drawing/2014/main" id="{A3D15C34-0A8F-C440-AE5C-4D814EE2D5F0}"/>
              </a:ext>
            </a:extLst>
          </p:cNvPr>
          <p:cNvSpPr/>
          <p:nvPr/>
        </p:nvSpPr>
        <p:spPr>
          <a:xfrm>
            <a:off x="5148819" y="803564"/>
            <a:ext cx="2218660" cy="4093428"/>
          </a:xfrm>
          <a:prstGeom prst="rect">
            <a:avLst/>
          </a:prstGeom>
        </p:spPr>
        <p:txBody>
          <a:bodyPr wrap="square">
            <a:spAutoFit/>
          </a:bodyPr>
          <a:lstStyle/>
          <a:p>
            <a:r>
              <a:rPr lang="en-IN" b="1" i="1" dirty="0">
                <a:latin typeface="Times New Roman" panose="02020603050405020304" pitchFamily="18" charset="0"/>
                <a:ea typeface="Times New Roman" panose="02020603050405020304" pitchFamily="18" charset="0"/>
              </a:rPr>
              <a:t>Mapped Agent city</a:t>
            </a:r>
            <a:endParaRPr lang="en-IN" dirty="0">
              <a:latin typeface="Times New Roman" panose="02020603050405020304" pitchFamily="18" charset="0"/>
              <a:ea typeface="Times New Roman" panose="02020603050405020304" pitchFamily="18" charset="0"/>
            </a:endParaRPr>
          </a:p>
          <a:p>
            <a:r>
              <a:rPr lang="en-IN" sz="2000" dirty="0">
                <a:latin typeface="Times New Roman" panose="02020603050405020304" pitchFamily="18" charset="0"/>
                <a:ea typeface="Times New Roman" panose="02020603050405020304" pitchFamily="18" charset="0"/>
              </a:rPr>
              <a:t> </a:t>
            </a: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others        14874</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Delhi          2462</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Mumbai         1877</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Chennai        1511</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Pune            872</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Kolkata         802</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Ahmedabad       642</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Bangalore       600</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Hyderabad       578</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Chandigarh      552</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Jaipur          550</a:t>
            </a: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IN" sz="1400" dirty="0">
              <a:solidFill>
                <a:srgbClr val="000000"/>
              </a:solidFill>
              <a:effectLst/>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b="1" i="1" dirty="0"/>
              <a:t>Mapped Agent Branch - Dropped</a:t>
            </a:r>
            <a:endParaRPr lang="en-IN" sz="1400" dirty="0"/>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IN" dirty="0">
              <a:effectLst/>
              <a:ea typeface="Times New Roman" panose="02020603050405020304" pitchFamily="18" charset="0"/>
            </a:endParaRPr>
          </a:p>
        </p:txBody>
      </p:sp>
      <p:sp>
        <p:nvSpPr>
          <p:cNvPr id="6" name="Rectangle 5">
            <a:extLst>
              <a:ext uri="{FF2B5EF4-FFF2-40B4-BE49-F238E27FC236}">
                <a16:creationId xmlns:a16="http://schemas.microsoft.com/office/drawing/2014/main" id="{0F5F27C5-34B9-F845-9D24-667588962347}"/>
              </a:ext>
            </a:extLst>
          </p:cNvPr>
          <p:cNvSpPr/>
          <p:nvPr/>
        </p:nvSpPr>
        <p:spPr>
          <a:xfrm>
            <a:off x="9742965" y="1613991"/>
            <a:ext cx="2449035" cy="2739211"/>
          </a:xfrm>
          <a:prstGeom prst="rect">
            <a:avLst/>
          </a:prstGeom>
        </p:spPr>
        <p:txBody>
          <a:bodyPr wrap="square">
            <a:spAutoFit/>
          </a:bodyPr>
          <a:lstStyle/>
          <a:p>
            <a:r>
              <a:rPr lang="en-IN" b="1" i="1" dirty="0">
                <a:latin typeface="Times New Roman" panose="02020603050405020304" pitchFamily="18" charset="0"/>
                <a:ea typeface="Times New Roman" panose="02020603050405020304" pitchFamily="18" charset="0"/>
              </a:rPr>
              <a:t>Application Sourcing Sub Channel</a:t>
            </a:r>
            <a:endParaRPr lang="en-IN" dirty="0">
              <a:latin typeface="Times New Roman" panose="02020603050405020304" pitchFamily="18" charset="0"/>
              <a:ea typeface="Times New Roman" panose="02020603050405020304" pitchFamily="18" charset="0"/>
            </a:endParaRPr>
          </a:p>
          <a:p>
            <a:r>
              <a:rPr lang="en-IN" sz="2400" b="1" i="1" dirty="0">
                <a:latin typeface="Times New Roman" panose="02020603050405020304" pitchFamily="18" charset="0"/>
                <a:ea typeface="Times New Roman" panose="02020603050405020304" pitchFamily="18" charset="0"/>
              </a:rPr>
              <a:t> </a:t>
            </a:r>
            <a:endParaRPr lang="en-IN" sz="2400" dirty="0">
              <a:latin typeface="Times New Roman" panose="02020603050405020304" pitchFamily="18" charset="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HDFC BANK           16516</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HDFC Sales           3302</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others               1379</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Brokers              1367</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HDFC Sec              890</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Ratnakar Bank         809</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HDFC BANK Upsell      656</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Small CA              401</a:t>
            </a:r>
            <a:endParaRPr lang="en-IN" dirty="0">
              <a:effectLst/>
              <a:ea typeface="Times New Roman" panose="02020603050405020304" pitchFamily="18" charset="0"/>
            </a:endParaRPr>
          </a:p>
        </p:txBody>
      </p:sp>
      <p:sp>
        <p:nvSpPr>
          <p:cNvPr id="7" name="Rectangle 6">
            <a:extLst>
              <a:ext uri="{FF2B5EF4-FFF2-40B4-BE49-F238E27FC236}">
                <a16:creationId xmlns:a16="http://schemas.microsoft.com/office/drawing/2014/main" id="{E4E2EB35-4FC6-794A-993A-932428FB0F97}"/>
              </a:ext>
            </a:extLst>
          </p:cNvPr>
          <p:cNvSpPr/>
          <p:nvPr/>
        </p:nvSpPr>
        <p:spPr>
          <a:xfrm>
            <a:off x="7549999" y="2444988"/>
            <a:ext cx="2307265" cy="3816429"/>
          </a:xfrm>
          <a:prstGeom prst="rect">
            <a:avLst/>
          </a:prstGeom>
        </p:spPr>
        <p:txBody>
          <a:bodyPr wrap="square">
            <a:spAutoFit/>
          </a:bodyPr>
          <a:lstStyle/>
          <a:p>
            <a:r>
              <a:rPr lang="en-IN" b="1" i="1" dirty="0">
                <a:latin typeface="Times New Roman" panose="02020603050405020304" pitchFamily="18" charset="0"/>
                <a:ea typeface="Times New Roman" panose="02020603050405020304" pitchFamily="18" charset="0"/>
              </a:rPr>
              <a:t>Application Life Assured State</a:t>
            </a:r>
            <a:endParaRPr lang="en-IN" dirty="0">
              <a:latin typeface="Times New Roman" panose="02020603050405020304" pitchFamily="18" charset="0"/>
              <a:ea typeface="Times New Roman" panose="02020603050405020304" pitchFamily="18" charset="0"/>
            </a:endParaRPr>
          </a:p>
          <a:p>
            <a:r>
              <a:rPr lang="en-IN" sz="2400" b="1" i="1" dirty="0">
                <a:latin typeface="Times New Roman" panose="02020603050405020304" pitchFamily="18" charset="0"/>
                <a:ea typeface="Times New Roman" panose="02020603050405020304" pitchFamily="18" charset="0"/>
              </a:rPr>
              <a:t> </a:t>
            </a:r>
            <a:endParaRPr lang="en-IN" sz="2400"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others            4206</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Maharashtra       4115</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Gujarat           2561</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Uttar Pradesh     2173</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Punjab            2145</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Tamil Nadu        1866</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Delhi             1725</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Haryana           1667</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Rajasthan         1281</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Madhya Pradesh    1007</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West Bengal        971</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Karnataka          968</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Kerala             635</a:t>
            </a:r>
            <a:endParaRPr lang="en-IN" dirty="0">
              <a:effectLst/>
              <a:ea typeface="Times New Roman" panose="02020603050405020304" pitchFamily="18" charset="0"/>
            </a:endParaRPr>
          </a:p>
        </p:txBody>
      </p:sp>
    </p:spTree>
    <p:extLst>
      <p:ext uri="{BB962C8B-B14F-4D97-AF65-F5344CB8AC3E}">
        <p14:creationId xmlns:p14="http://schemas.microsoft.com/office/powerpoint/2010/main" val="1760740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6EF1F7-8949-4A07-A023-4A8B4E4A40E9}"/>
              </a:ext>
            </a:extLst>
          </p:cNvPr>
          <p:cNvSpPr>
            <a:spLocks noChangeArrowheads="1"/>
          </p:cNvSpPr>
          <p:nvPr/>
        </p:nvSpPr>
        <p:spPr bwMode="auto">
          <a:xfrm>
            <a:off x="230113" y="104243"/>
            <a:ext cx="6963766" cy="430887"/>
          </a:xfrm>
          <a:prstGeom prst="rect">
            <a:avLst/>
          </a:prstGeom>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1"/>
          </a:lnRef>
          <a:fillRef idx="3">
            <a:schemeClr val="accent1"/>
          </a:fillRef>
          <a:effectRef idx="3">
            <a:schemeClr val="accent1"/>
          </a:effectRef>
          <a:fontRef idx="minor">
            <a:schemeClr val="lt1"/>
          </a:fontRef>
        </p:style>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Categorical Values Treatment – Label Encoding</a:t>
            </a:r>
            <a:r>
              <a:rPr kumimoji="0" lang="en-US" altLang="en-US" sz="2800" i="0" u="none" strike="noStrike" normalizeH="0"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p>
        </p:txBody>
      </p:sp>
      <p:sp>
        <p:nvSpPr>
          <p:cNvPr id="3" name="TextBox 2">
            <a:extLst>
              <a:ext uri="{FF2B5EF4-FFF2-40B4-BE49-F238E27FC236}">
                <a16:creationId xmlns:a16="http://schemas.microsoft.com/office/drawing/2014/main" id="{3F1249A4-3AC9-42F2-9EE1-CAC81894DF48}"/>
              </a:ext>
            </a:extLst>
          </p:cNvPr>
          <p:cNvSpPr txBox="1"/>
          <p:nvPr/>
        </p:nvSpPr>
        <p:spPr>
          <a:xfrm>
            <a:off x="230113" y="1110343"/>
            <a:ext cx="3826663" cy="523220"/>
          </a:xfrm>
          <a:prstGeom prst="rect">
            <a:avLst/>
          </a:prstGeom>
          <a:noFill/>
        </p:spPr>
        <p:txBody>
          <a:bodyPr wrap="square" rtlCol="0">
            <a:spAutoFit/>
          </a:bodyPr>
          <a:lstStyle/>
          <a:p>
            <a:r>
              <a:rPr lang="en-IN" sz="2800" b="1" dirty="0"/>
              <a:t>LABEL ENCODING</a:t>
            </a:r>
          </a:p>
        </p:txBody>
      </p:sp>
      <p:sp>
        <p:nvSpPr>
          <p:cNvPr id="4" name="TextBox 3">
            <a:extLst>
              <a:ext uri="{FF2B5EF4-FFF2-40B4-BE49-F238E27FC236}">
                <a16:creationId xmlns:a16="http://schemas.microsoft.com/office/drawing/2014/main" id="{73A6FEB7-0E91-4B76-9419-9A5DA1974205}"/>
              </a:ext>
            </a:extLst>
          </p:cNvPr>
          <p:cNvSpPr txBox="1"/>
          <p:nvPr/>
        </p:nvSpPr>
        <p:spPr>
          <a:xfrm>
            <a:off x="230113" y="1854926"/>
            <a:ext cx="4472516" cy="3693319"/>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Label Encoding</a:t>
            </a:r>
            <a:r>
              <a:rPr lang="en-US" dirty="0">
                <a:latin typeface="Times New Roman" panose="02020603050405020304" pitchFamily="18" charset="0"/>
                <a:cs typeface="Times New Roman" panose="02020603050405020304" pitchFamily="18" charset="0"/>
              </a:rPr>
              <a:t> refers to converting the labels into numeric form so as to convert it into the machine-readable form. Machine learning algorithms can then decide in a better way on how those labels must be operated. It is an important pre-processing step for the structured dataset in supervised learning.</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Advantage.</a:t>
            </a:r>
          </a:p>
          <a:p>
            <a:pPr marL="171450" indent="-171450">
              <a:buFont typeface="Arial" panose="020B0604020202020204" pitchFamily="34" charset="0"/>
              <a:buChar char="•"/>
            </a:pPr>
            <a:r>
              <a:rPr lang="en-US" sz="1200" dirty="0"/>
              <a:t>Label encoding can transform categorical data into numeric data</a:t>
            </a:r>
          </a:p>
          <a:p>
            <a:pPr marL="171450" indent="-1714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Model Learns Fast.</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
        <p:nvSpPr>
          <p:cNvPr id="8" name="Arrow: Right 7">
            <a:extLst>
              <a:ext uri="{FF2B5EF4-FFF2-40B4-BE49-F238E27FC236}">
                <a16:creationId xmlns:a16="http://schemas.microsoft.com/office/drawing/2014/main" id="{CB8FA7A2-3A36-4132-8E75-779606ACB4B2}"/>
              </a:ext>
            </a:extLst>
          </p:cNvPr>
          <p:cNvSpPr/>
          <p:nvPr/>
        </p:nvSpPr>
        <p:spPr>
          <a:xfrm>
            <a:off x="4911634" y="2521132"/>
            <a:ext cx="1423851" cy="4308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0B8E86A1-CE47-4C66-B181-3037231EAE81}"/>
              </a:ext>
            </a:extLst>
          </p:cNvPr>
          <p:cNvPicPr>
            <a:picLocks noChangeAspect="1"/>
          </p:cNvPicPr>
          <p:nvPr/>
        </p:nvPicPr>
        <p:blipFill>
          <a:blip r:embed="rId2"/>
          <a:stretch>
            <a:fillRect/>
          </a:stretch>
        </p:blipFill>
        <p:spPr>
          <a:xfrm>
            <a:off x="6694440" y="1371953"/>
            <a:ext cx="4944565" cy="3723407"/>
          </a:xfrm>
          <a:prstGeom prst="rect">
            <a:avLst/>
          </a:prstGeom>
        </p:spPr>
      </p:pic>
      <p:sp>
        <p:nvSpPr>
          <p:cNvPr id="11" name="TextBox 10">
            <a:extLst>
              <a:ext uri="{FF2B5EF4-FFF2-40B4-BE49-F238E27FC236}">
                <a16:creationId xmlns:a16="http://schemas.microsoft.com/office/drawing/2014/main" id="{715E8FC7-F2D4-4DCC-9545-1E1A9F4BA395}"/>
              </a:ext>
            </a:extLst>
          </p:cNvPr>
          <p:cNvSpPr txBox="1"/>
          <p:nvPr/>
        </p:nvSpPr>
        <p:spPr>
          <a:xfrm>
            <a:off x="8177348" y="5247768"/>
            <a:ext cx="3461657"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Label Encoding Implemented </a:t>
            </a:r>
          </a:p>
        </p:txBody>
      </p:sp>
    </p:spTree>
    <p:extLst>
      <p:ext uri="{BB962C8B-B14F-4D97-AF65-F5344CB8AC3E}">
        <p14:creationId xmlns:p14="http://schemas.microsoft.com/office/powerpoint/2010/main" val="19442812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
  <TotalTime>5953</TotalTime>
  <Words>785</Words>
  <Application>Microsoft Office PowerPoint</Application>
  <PresentationFormat>Widescreen</PresentationFormat>
  <Paragraphs>202</Paragraphs>
  <Slides>23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Algerian</vt:lpstr>
      <vt:lpstr>Arial</vt:lpstr>
      <vt:lpstr>Calibri</vt:lpstr>
      <vt:lpstr>Century Gothic</vt:lpstr>
      <vt:lpstr>Georgia</vt:lpstr>
      <vt:lpstr>Segoe UI</vt:lpstr>
      <vt:lpstr>Tahoma</vt:lpstr>
      <vt:lpstr>Times New Roman</vt:lpstr>
      <vt:lpstr>Wingdings 3</vt:lpstr>
      <vt:lpstr>Ion Boardroom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RNN</dc:title>
  <dc:creator>Sushant Mehta (BDA 19-21)</dc:creator>
  <cp:lastModifiedBy>Prachi Gopalani</cp:lastModifiedBy>
  <cp:revision>70</cp:revision>
  <dcterms:created xsi:type="dcterms:W3CDTF">2020-11-26T19:01:29Z</dcterms:created>
  <dcterms:modified xsi:type="dcterms:W3CDTF">2021-01-31T06:21:38Z</dcterms:modified>
</cp:coreProperties>
</file>